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Masters/slideMaster19.xml" ContentType="application/vnd.openxmlformats-officedocument.presentationml.slideMaster+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Masters/slideMaster44.xml" ContentType="application/vnd.openxmlformats-officedocument.presentationml.slideMaster+xml"/>
  <Override PartName="/ppt/slides/slide14.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theme/theme18.xml" ContentType="application/vnd.openxmlformats-officedocument.theme+xml"/>
  <Override PartName="/ppt/slideLayouts/slideLayout24.xml" ContentType="application/vnd.openxmlformats-officedocument.presentationml.slideLayout+xml"/>
  <Override PartName="/ppt/theme/theme29.xml" ContentType="application/vnd.openxmlformats-officedocument.theme+xml"/>
  <Override PartName="/ppt/notesSlides/notesSlide16.xml" ContentType="application/vnd.openxmlformats-officedocument.presentationml.notesSlide+xml"/>
  <Override PartName="/ppt/slideMasters/slideMaster33.xml" ContentType="application/vnd.openxmlformats-officedocument.presentationml.slideMaster+xml"/>
  <Override PartName="/ppt/tableStyles.xml" ContentType="application/vnd.openxmlformats-officedocument.presentationml.tableStyles+xml"/>
  <Override PartName="/ppt/slideMasters/slideMaster8.xml" ContentType="application/vnd.openxmlformats-officedocument.presentationml.slideMaster+xml"/>
  <Override PartName="/ppt/slideMasters/slideMaster11.xml" ContentType="application/vnd.openxmlformats-officedocument.presentationml.slideMaster+xml"/>
  <Override PartName="/ppt/slideMasters/slideMaster22.xml" ContentType="application/vnd.openxmlformats-officedocument.presentationml.slideMaster+xml"/>
  <Override PartName="/ppt/theme/theme43.xml" ContentType="application/vnd.openxmlformats-officedocument.theme+xml"/>
  <Override PartName="/ppt/theme/theme21.xml" ContentType="application/vnd.openxmlformats-officedocument.theme+xml"/>
  <Override PartName="/ppt/theme/theme32.xml" ContentType="application/vnd.openxmlformats-officedocument.theme+xml"/>
  <Override PartName="/ppt/notesSlides/notesSlide7.xml" ContentType="application/vnd.openxmlformats-officedocument.presentationml.notesSlide+xml"/>
  <Override PartName="/ppt/diagrams/layout1.xml" ContentType="application/vnd.openxmlformats-officedocument.drawingml.diagramLayout+xml"/>
  <Override PartName="/ppt/theme/theme10.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Default Extension="png" ContentType="image/png"/>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Layouts/slideLayout18.xml" ContentType="application/vnd.openxmlformats-officedocument.presentationml.slideLayout+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Masters/slideMaster27.xml" ContentType="application/vnd.openxmlformats-officedocument.presentationml.slideMaster+xml"/>
  <Override PartName="/ppt/slideMasters/slideMaster38.xml" ContentType="application/vnd.openxmlformats-officedocument.presentationml.slideMaster+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Masters/slideMaster16.xml" ContentType="application/vnd.openxmlformats-officedocument.presentationml.slideMaster+xml"/>
  <Override PartName="/ppt/slideMasters/slideMaster34.xml" ContentType="application/vnd.openxmlformats-officedocument.presentationml.slideMaster+xml"/>
  <Override PartName="/ppt/slideMasters/slideMaster45.xml" ContentType="application/vnd.openxmlformats-officedocument.presentationml.slideMaster+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theme/theme19.xml" ContentType="application/vnd.openxmlformats-officedocument.theme+xml"/>
  <Override PartName="/ppt/slideLayouts/slideLayout32.xml" ContentType="application/vnd.openxmlformats-officedocument.presentationml.slideLayout+xml"/>
  <Override PartName="/ppt/theme/theme37.xml" ContentType="application/vnd.openxmlformats-officedocument.theme+xml"/>
  <Override PartName="/ppt/theme/theme48.xml" ContentType="application/vnd.openxmlformats-officedocument.theme+xml"/>
  <Override PartName="/docProps/app.xml" ContentType="application/vnd.openxmlformats-officedocument.extended-properties+xml"/>
  <Override PartName="/ppt/slideMasters/slideMaster23.xml" ContentType="application/vnd.openxmlformats-officedocument.presentationml.slideMaster+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theme/theme26.xml" ContentType="application/vnd.openxmlformats-officedocument.theme+xml"/>
  <Override PartName="/ppt/theme/theme44.xml" ContentType="application/vnd.openxmlformats-officedocument.theme+xml"/>
  <Override PartName="/ppt/notesSlides/notesSlide13.xml" ContentType="application/vnd.openxmlformats-officedocument.presentationml.notesSlide+xml"/>
  <Override PartName="/ppt/slideMasters/slideMaster9.xml" ContentType="application/vnd.openxmlformats-officedocument.presentationml.slideMaster+xml"/>
  <Override PartName="/ppt/slideMasters/slideMaster12.xml" ContentType="application/vnd.openxmlformats-officedocument.presentationml.slideMaster+xml"/>
  <Override PartName="/ppt/slideMasters/slideMaster30.xml" ContentType="application/vnd.openxmlformats-officedocument.presentationml.slideMaster+xml"/>
  <Override PartName="/ppt/slideMasters/slideMaster41.xml" ContentType="application/vnd.openxmlformats-officedocument.presentationml.slideMaster+xml"/>
  <Override PartName="/ppt/slideLayouts/slideLayout10.xml" ContentType="application/vnd.openxmlformats-officedocument.presentationml.slideLayout+xml"/>
  <Override PartName="/ppt/theme/theme15.xml" ContentType="application/vnd.openxmlformats-officedocument.theme+xml"/>
  <Override PartName="/ppt/theme/theme33.xml" ContentType="application/vnd.openxmlformats-officedocument.theme+xml"/>
  <Override PartName="/ppt/notesSlides/notesSlide8.xml" ContentType="application/vnd.openxmlformats-officedocument.presentationml.notesSlide+xml"/>
  <Default Extension="vml" ContentType="application/vnd.openxmlformats-officedocument.vmlDrawing"/>
  <Override PartName="/ppt/theme/theme22.xml" ContentType="application/vnd.openxmlformats-officedocument.theme+xml"/>
  <Override PartName="/ppt/theme/theme40.xml" ContentType="application/vnd.openxmlformats-officedocument.theme+xml"/>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theme/theme7.xml" ContentType="application/vnd.openxmlformats-officedocument.theme+xml"/>
  <Override PartName="/ppt/theme/theme11.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Masters/slideMaster39.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theme/theme3.xml" ContentType="application/vnd.openxmlformats-officedocument.theme+xml"/>
  <Override PartName="/ppt/slideLayouts/slideLayout4.xml" ContentType="application/vnd.openxmlformats-officedocument.presentationml.slideLayout+xml"/>
  <Override PartName="/ppt/slideLayouts/slideLayout37.xml" ContentType="application/vnd.openxmlformats-officedocument.presentationml.slideLayout+xml"/>
  <Override PartName="/ppt/slideMasters/slideMaster28.xml" ContentType="application/vnd.openxmlformats-officedocument.presentationml.slideMaster+xml"/>
  <Override PartName="/ppt/slideMasters/slideMaster46.xml" ContentType="application/vnd.openxmlformats-officedocument.presentationml.slideMaster+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theme/theme49.xml" ContentType="application/vnd.openxmlformats-officedocument.theme+xml"/>
  <Default Extension="xls" ContentType="application/vnd.ms-excel"/>
  <Override PartName="/ppt/notesSlides/notesSlide18.xml" ContentType="application/vnd.openxmlformats-officedocument.presentationml.notesSlide+xml"/>
  <Default Extension="rels" ContentType="application/vnd.openxmlformats-package.relationships+xml"/>
  <Override PartName="/ppt/slideMasters/slideMaster17.xml" ContentType="application/vnd.openxmlformats-officedocument.presentationml.slideMaster+xml"/>
  <Override PartName="/ppt/slideMasters/slideMaster35.xml" ContentType="application/vnd.openxmlformats-officedocument.presentationml.slideMaster+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theme/theme38.xml" ContentType="application/vnd.openxmlformats-officedocument.theme+xml"/>
  <Override PartName="/ppt/slideMasters/slideMaster24.xml" ContentType="application/vnd.openxmlformats-officedocument.presentationml.slideMaster+xml"/>
  <Override PartName="/ppt/slideMasters/slideMaster42.xml" ContentType="application/vnd.openxmlformats-officedocument.presentationml.slideMaster+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theme/theme16.xml" ContentType="application/vnd.openxmlformats-officedocument.theme+xml"/>
  <Override PartName="/ppt/theme/theme27.xml" ContentType="application/vnd.openxmlformats-officedocument.theme+xml"/>
  <Override PartName="/ppt/slideLayouts/slideLayout40.xml" ContentType="application/vnd.openxmlformats-officedocument.presentationml.slideLayout+xml"/>
  <Override PartName="/ppt/theme/theme45.xml" ContentType="application/vnd.openxmlformats-officedocument.theme+xml"/>
  <Override PartName="/ppt/notesSlides/notesSlide14.xml" ContentType="application/vnd.openxmlformats-officedocument.presentationml.notesSlide+xml"/>
  <Override PartName="/ppt/slideMasters/slideMaster13.xml" ContentType="application/vnd.openxmlformats-officedocument.presentationml.slideMaster+xml"/>
  <Override PartName="/ppt/slideMasters/slideMaster31.xml" ContentType="application/vnd.openxmlformats-officedocument.presentationml.slideMaster+xml"/>
  <Override PartName="/ppt/theme/theme23.xml" ContentType="application/vnd.openxmlformats-officedocument.theme+xml"/>
  <Override PartName="/ppt/theme/theme34.xml" ContentType="application/vnd.openxmlformats-officedocument.them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slideMasters/slideMaster20.xml" ContentType="application/vnd.openxmlformats-officedocument.presentationml.slideMaster+xml"/>
  <Override PartName="/ppt/theme/theme8.xml" ContentType="application/vnd.openxmlformats-officedocument.theme+xml"/>
  <Override PartName="/ppt/theme/theme12.xml" ContentType="application/vnd.openxmlformats-officedocument.theme+xml"/>
  <Override PartName="/ppt/theme/theme41.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theme/theme30.xml" ContentType="application/vnd.openxmlformats-officedocument.theme+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theme/theme4.xml" ContentType="application/vnd.openxmlformats-officedocument.theme+xml"/>
  <Override PartName="/ppt/slideLayouts/slideLayout38.xml" ContentType="application/vnd.openxmlformats-officedocument.presentationml.slideLayout+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Masters/slideMaster29.xml" ContentType="application/vnd.openxmlformats-officedocument.presentationml.slideMaster+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Masters/slideMaster18.xml" ContentType="application/vnd.openxmlformats-officedocument.presentationml.slideMaster+xml"/>
  <Override PartName="/ppt/slideMasters/slideMaster47.xml" ContentType="application/vnd.openxmlformats-officedocument.presentationml.slideMaster+xml"/>
  <Override PartName="/ppt/slides/slide24.xml" ContentType="application/vnd.openxmlformats-officedocument.presentationml.slide+xml"/>
  <Override PartName="/ppt/slides/slide35.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theme/theme39.xml" ContentType="application/vnd.openxmlformats-officedocument.theme+xml"/>
  <Default Extension="jpeg" ContentType="image/jpeg"/>
  <Override PartName="/ppt/diagrams/quickStyle1.xml" ContentType="application/vnd.openxmlformats-officedocument.drawingml.diagramStyle+xml"/>
  <Override PartName="/ppt/slideMasters/slideMaster25.xml" ContentType="application/vnd.openxmlformats-officedocument.presentationml.slideMaster+xml"/>
  <Override PartName="/ppt/slideMasters/slideMaster36.xml" ContentType="application/vnd.openxmlformats-officedocument.presentationml.slideMaster+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theme/theme28.xml" ContentType="application/vnd.openxmlformats-officedocument.theme+xml"/>
  <Override PartName="/ppt/slideLayouts/slideLayout41.xml" ContentType="application/vnd.openxmlformats-officedocument.presentationml.slideLayout+xml"/>
  <Override PartName="/ppt/theme/theme46.xml" ContentType="application/vnd.openxmlformats-officedocument.theme+xml"/>
  <Override PartName="/ppt/notesSlides/notesSlide15.xml" ContentType="application/vnd.openxmlformats-officedocument.presentationml.notesSlide+xml"/>
  <Override PartName="/ppt/slideMasters/slideMaster14.xml" ContentType="application/vnd.openxmlformats-officedocument.presentationml.slideMaster+xml"/>
  <Override PartName="/ppt/slideMasters/slideMaster32.xml" ContentType="application/vnd.openxmlformats-officedocument.presentationml.slideMaster+xml"/>
  <Override PartName="/ppt/slideMasters/slideMaster43.xml" ContentType="application/vnd.openxmlformats-officedocument.presentationml.slideMaster+xml"/>
  <Override PartName="/ppt/slides/slide20.xml" ContentType="application/vnd.openxmlformats-officedocument.presentationml.slide+xml"/>
  <Override PartName="/ppt/slideLayouts/slideLayout12.xml" ContentType="application/vnd.openxmlformats-officedocument.presentationml.slideLayout+xml"/>
  <Override PartName="/ppt/theme/theme17.xml" ContentType="application/vnd.openxmlformats-officedocument.theme+xml"/>
  <Override PartName="/ppt/slideLayouts/slideLayout30.xml" ContentType="application/vnd.openxmlformats-officedocument.presentationml.slideLayout+xml"/>
  <Override PartName="/ppt/theme/theme35.xml" ContentType="application/vnd.openxmlformats-officedocument.theme+xml"/>
  <Override PartName="/ppt/slideMasters/slideMaster21.xml" ContentType="application/vnd.openxmlformats-officedocument.presentationml.slideMaster+xml"/>
  <Override PartName="/ppt/theme/theme24.xml" ContentType="application/vnd.openxmlformats-officedocument.theme+xml"/>
  <Override PartName="/ppt/theme/theme42.xml" ContentType="application/vnd.openxmlformats-officedocument.theme+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slideMasters/slideMaster10.xml" ContentType="application/vnd.openxmlformats-officedocument.presentationml.slideMaster+xml"/>
  <Override PartName="/ppt/theme/theme9.xml" ContentType="application/vnd.openxmlformats-officedocument.theme+xml"/>
  <Override PartName="/ppt/theme/theme13.xml" ContentType="application/vnd.openxmlformats-officedocument.theme+xml"/>
  <Override PartName="/ppt/theme/theme31.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theme/theme20.xml" ContentType="application/vnd.openxmlformats-officedocument.theme+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Masters/slideMaster37.xml" ContentType="application/vnd.openxmlformats-officedocument.presentationml.slideMaster+xml"/>
  <Override PartName="/ppt/slides/slide43.xml" ContentType="application/vnd.openxmlformats-officedocument.presentationml.slide+xml"/>
  <Override PartName="/ppt/theme/theme1.xml" ContentType="application/vnd.openxmlformats-officedocument.theme+xml"/>
  <Override PartName="/ppt/slideMasters/slideMaster26.xml" ContentType="application/vnd.openxmlformats-officedocument.presentationml.slideMaster+xml"/>
  <Override PartName="/ppt/slides/slide32.xml" ContentType="application/vnd.openxmlformats-officedocument.presentationml.slide+xml"/>
  <Override PartName="/ppt/slideLayouts/slideLayout42.xml" ContentType="application/vnd.openxmlformats-officedocument.presentationml.slideLayout+xml"/>
  <Override PartName="/ppt/theme/theme47.xml" ContentType="application/vnd.openxmlformats-officedocument.theme+xml"/>
  <Override PartName="/ppt/slideMasters/slideMaster15.xml" ContentType="application/vnd.openxmlformats-officedocument.presentationml.slideMaster+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theme/theme36.xml" ContentType="application/vnd.openxmlformats-officedocument.theme+xml"/>
  <Override PartName="/ppt/slideMasters/slideMaster40.xml" ContentType="application/vnd.openxmlformats-officedocument.presentationml.slideMaster+xml"/>
  <Override PartName="/ppt/theme/theme14.xml" ContentType="application/vnd.openxmlformats-officedocument.theme+xml"/>
  <Override PartName="/ppt/theme/theme25.xml" ContentType="application/vnd.openxmlformats-officedocument.them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62" r:id="rId2"/>
    <p:sldMasterId id="2147483664" r:id="rId3"/>
    <p:sldMasterId id="2147483666" r:id="rId4"/>
    <p:sldMasterId id="2147483668" r:id="rId5"/>
    <p:sldMasterId id="2147483670" r:id="rId6"/>
    <p:sldMasterId id="2147483672" r:id="rId7"/>
    <p:sldMasterId id="2147483674" r:id="rId8"/>
    <p:sldMasterId id="2147483676" r:id="rId9"/>
    <p:sldMasterId id="2147483678" r:id="rId10"/>
    <p:sldMasterId id="2147483680" r:id="rId11"/>
    <p:sldMasterId id="2147483682" r:id="rId12"/>
    <p:sldMasterId id="2147483684" r:id="rId13"/>
    <p:sldMasterId id="2147483686" r:id="rId14"/>
    <p:sldMasterId id="2147483688" r:id="rId15"/>
    <p:sldMasterId id="2147483690" r:id="rId16"/>
    <p:sldMasterId id="2147483692" r:id="rId17"/>
    <p:sldMasterId id="2147483694" r:id="rId18"/>
    <p:sldMasterId id="2147483696" r:id="rId19"/>
    <p:sldMasterId id="2147483698" r:id="rId20"/>
    <p:sldMasterId id="2147483700" r:id="rId21"/>
    <p:sldMasterId id="2147483702" r:id="rId22"/>
    <p:sldMasterId id="2147483704" r:id="rId23"/>
    <p:sldMasterId id="2147483706" r:id="rId24"/>
    <p:sldMasterId id="2147483708" r:id="rId25"/>
    <p:sldMasterId id="2147483710" r:id="rId26"/>
    <p:sldMasterId id="2147483712" r:id="rId27"/>
    <p:sldMasterId id="2147483714" r:id="rId28"/>
    <p:sldMasterId id="2147483716" r:id="rId29"/>
    <p:sldMasterId id="2147483718" r:id="rId30"/>
    <p:sldMasterId id="2147483720" r:id="rId31"/>
    <p:sldMasterId id="2147483722" r:id="rId32"/>
    <p:sldMasterId id="2147483724" r:id="rId33"/>
    <p:sldMasterId id="2147483726" r:id="rId34"/>
    <p:sldMasterId id="2147483728" r:id="rId35"/>
    <p:sldMasterId id="2147483730" r:id="rId36"/>
    <p:sldMasterId id="2147483732" r:id="rId37"/>
    <p:sldMasterId id="2147483734" r:id="rId38"/>
    <p:sldMasterId id="2147483736" r:id="rId39"/>
    <p:sldMasterId id="2147483738" r:id="rId40"/>
    <p:sldMasterId id="2147483740" r:id="rId41"/>
    <p:sldMasterId id="2147483742" r:id="rId42"/>
    <p:sldMasterId id="2147483744" r:id="rId43"/>
    <p:sldMasterId id="2147483746" r:id="rId44"/>
    <p:sldMasterId id="2147483748" r:id="rId45"/>
    <p:sldMasterId id="2147483750" r:id="rId46"/>
    <p:sldMasterId id="2147483752" r:id="rId47"/>
  </p:sldMasterIdLst>
  <p:notesMasterIdLst>
    <p:notesMasterId r:id="rId99"/>
  </p:notesMasterIdLst>
  <p:handoutMasterIdLst>
    <p:handoutMasterId r:id="rId100"/>
  </p:handoutMasterIdLst>
  <p:sldIdLst>
    <p:sldId id="304" r:id="rId48"/>
    <p:sldId id="264" r:id="rId49"/>
    <p:sldId id="265" r:id="rId50"/>
    <p:sldId id="266" r:id="rId51"/>
    <p:sldId id="267" r:id="rId52"/>
    <p:sldId id="268" r:id="rId53"/>
    <p:sldId id="269" r:id="rId54"/>
    <p:sldId id="270" r:id="rId55"/>
    <p:sldId id="271" r:id="rId56"/>
    <p:sldId id="272" r:id="rId57"/>
    <p:sldId id="273" r:id="rId58"/>
    <p:sldId id="274" r:id="rId59"/>
    <p:sldId id="275" r:id="rId60"/>
    <p:sldId id="276" r:id="rId61"/>
    <p:sldId id="277" r:id="rId62"/>
    <p:sldId id="283" r:id="rId63"/>
    <p:sldId id="284" r:id="rId64"/>
    <p:sldId id="285" r:id="rId65"/>
    <p:sldId id="286" r:id="rId66"/>
    <p:sldId id="287" r:id="rId67"/>
    <p:sldId id="289" r:id="rId68"/>
    <p:sldId id="290" r:id="rId69"/>
    <p:sldId id="291" r:id="rId70"/>
    <p:sldId id="305" r:id="rId71"/>
    <p:sldId id="278" r:id="rId72"/>
    <p:sldId id="262" r:id="rId73"/>
    <p:sldId id="279" r:id="rId74"/>
    <p:sldId id="280" r:id="rId75"/>
    <p:sldId id="281" r:id="rId76"/>
    <p:sldId id="282" r:id="rId77"/>
    <p:sldId id="257" r:id="rId78"/>
    <p:sldId id="258" r:id="rId79"/>
    <p:sldId id="259" r:id="rId80"/>
    <p:sldId id="260" r:id="rId81"/>
    <p:sldId id="261" r:id="rId82"/>
    <p:sldId id="263" r:id="rId83"/>
    <p:sldId id="306" r:id="rId84"/>
    <p:sldId id="292" r:id="rId85"/>
    <p:sldId id="293" r:id="rId86"/>
    <p:sldId id="294" r:id="rId87"/>
    <p:sldId id="295" r:id="rId88"/>
    <p:sldId id="296" r:id="rId89"/>
    <p:sldId id="297" r:id="rId90"/>
    <p:sldId id="298" r:id="rId91"/>
    <p:sldId id="299" r:id="rId92"/>
    <p:sldId id="300" r:id="rId93"/>
    <p:sldId id="301" r:id="rId94"/>
    <p:sldId id="302" r:id="rId95"/>
    <p:sldId id="303" r:id="rId96"/>
    <p:sldId id="307" r:id="rId97"/>
    <p:sldId id="288" r:id="rId98"/>
  </p:sldIdLst>
  <p:sldSz cx="9144000" cy="6858000" type="screen4x3"/>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09" d="100"/>
          <a:sy n="109" d="100"/>
        </p:scale>
        <p:origin x="-1044" y="-9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47" Type="http://schemas.openxmlformats.org/officeDocument/2006/relationships/slideMaster" Target="slideMasters/slideMaster47.xml"/><Relationship Id="rId63" Type="http://schemas.openxmlformats.org/officeDocument/2006/relationships/slide" Target="slides/slide16.xml"/><Relationship Id="rId68" Type="http://schemas.openxmlformats.org/officeDocument/2006/relationships/slide" Target="slides/slide21.xml"/><Relationship Id="rId84" Type="http://schemas.openxmlformats.org/officeDocument/2006/relationships/slide" Target="slides/slide37.xml"/><Relationship Id="rId89" Type="http://schemas.openxmlformats.org/officeDocument/2006/relationships/slide" Target="slides/slide42.xml"/><Relationship Id="rId7" Type="http://schemas.openxmlformats.org/officeDocument/2006/relationships/slideMaster" Target="slideMasters/slideMaster7.xml"/><Relationship Id="rId71" Type="http://schemas.openxmlformats.org/officeDocument/2006/relationships/slide" Target="slides/slide24.xml"/><Relationship Id="rId92" Type="http://schemas.openxmlformats.org/officeDocument/2006/relationships/slide" Target="slides/slide45.xml"/><Relationship Id="rId2" Type="http://schemas.openxmlformats.org/officeDocument/2006/relationships/slideMaster" Target="slideMasters/slideMaster2.xml"/><Relationship Id="rId16" Type="http://schemas.openxmlformats.org/officeDocument/2006/relationships/slideMaster" Target="slideMasters/slideMaster16.xml"/><Relationship Id="rId29" Type="http://schemas.openxmlformats.org/officeDocument/2006/relationships/slideMaster" Target="slideMasters/slideMaster29.xml"/><Relationship Id="rId11" Type="http://schemas.openxmlformats.org/officeDocument/2006/relationships/slideMaster" Target="slideMasters/slideMaster11.xml"/><Relationship Id="rId24" Type="http://schemas.openxmlformats.org/officeDocument/2006/relationships/slideMaster" Target="slideMasters/slideMaster24.xml"/><Relationship Id="rId32" Type="http://schemas.openxmlformats.org/officeDocument/2006/relationships/slideMaster" Target="slideMasters/slideMaster32.xml"/><Relationship Id="rId37" Type="http://schemas.openxmlformats.org/officeDocument/2006/relationships/slideMaster" Target="slideMasters/slideMaster37.xml"/><Relationship Id="rId40" Type="http://schemas.openxmlformats.org/officeDocument/2006/relationships/slideMaster" Target="slideMasters/slideMaster40.xml"/><Relationship Id="rId45" Type="http://schemas.openxmlformats.org/officeDocument/2006/relationships/slideMaster" Target="slideMasters/slideMaster45.xml"/><Relationship Id="rId53" Type="http://schemas.openxmlformats.org/officeDocument/2006/relationships/slide" Target="slides/slide6.xml"/><Relationship Id="rId58" Type="http://schemas.openxmlformats.org/officeDocument/2006/relationships/slide" Target="slides/slide11.xml"/><Relationship Id="rId66" Type="http://schemas.openxmlformats.org/officeDocument/2006/relationships/slide" Target="slides/slide19.xml"/><Relationship Id="rId74" Type="http://schemas.openxmlformats.org/officeDocument/2006/relationships/slide" Target="slides/slide27.xml"/><Relationship Id="rId79" Type="http://schemas.openxmlformats.org/officeDocument/2006/relationships/slide" Target="slides/slide32.xml"/><Relationship Id="rId87" Type="http://schemas.openxmlformats.org/officeDocument/2006/relationships/slide" Target="slides/slide40.xml"/><Relationship Id="rId102"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slide" Target="slides/slide14.xml"/><Relationship Id="rId82" Type="http://schemas.openxmlformats.org/officeDocument/2006/relationships/slide" Target="slides/slide35.xml"/><Relationship Id="rId90" Type="http://schemas.openxmlformats.org/officeDocument/2006/relationships/slide" Target="slides/slide43.xml"/><Relationship Id="rId95" Type="http://schemas.openxmlformats.org/officeDocument/2006/relationships/slide" Target="slides/slide48.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30" Type="http://schemas.openxmlformats.org/officeDocument/2006/relationships/slideMaster" Target="slideMasters/slideMaster30.xml"/><Relationship Id="rId35" Type="http://schemas.openxmlformats.org/officeDocument/2006/relationships/slideMaster" Target="slideMasters/slideMaster35.xml"/><Relationship Id="rId43" Type="http://schemas.openxmlformats.org/officeDocument/2006/relationships/slideMaster" Target="slideMasters/slideMaster43.xml"/><Relationship Id="rId48" Type="http://schemas.openxmlformats.org/officeDocument/2006/relationships/slide" Target="slides/slide1.xml"/><Relationship Id="rId56" Type="http://schemas.openxmlformats.org/officeDocument/2006/relationships/slide" Target="slides/slide9.xml"/><Relationship Id="rId64" Type="http://schemas.openxmlformats.org/officeDocument/2006/relationships/slide" Target="slides/slide17.xml"/><Relationship Id="rId69" Type="http://schemas.openxmlformats.org/officeDocument/2006/relationships/slide" Target="slides/slide22.xml"/><Relationship Id="rId77" Type="http://schemas.openxmlformats.org/officeDocument/2006/relationships/slide" Target="slides/slide30.xml"/><Relationship Id="rId100" Type="http://schemas.openxmlformats.org/officeDocument/2006/relationships/handoutMaster" Target="handoutMasters/handoutMaster1.xml"/><Relationship Id="rId8" Type="http://schemas.openxmlformats.org/officeDocument/2006/relationships/slideMaster" Target="slideMasters/slideMaster8.xml"/><Relationship Id="rId51" Type="http://schemas.openxmlformats.org/officeDocument/2006/relationships/slide" Target="slides/slide4.xml"/><Relationship Id="rId72" Type="http://schemas.openxmlformats.org/officeDocument/2006/relationships/slide" Target="slides/slide25.xml"/><Relationship Id="rId80" Type="http://schemas.openxmlformats.org/officeDocument/2006/relationships/slide" Target="slides/slide33.xml"/><Relationship Id="rId85" Type="http://schemas.openxmlformats.org/officeDocument/2006/relationships/slide" Target="slides/slide38.xml"/><Relationship Id="rId93" Type="http://schemas.openxmlformats.org/officeDocument/2006/relationships/slide" Target="slides/slide46.xml"/><Relationship Id="rId98" Type="http://schemas.openxmlformats.org/officeDocument/2006/relationships/slide" Target="slides/slide5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25" Type="http://schemas.openxmlformats.org/officeDocument/2006/relationships/slideMaster" Target="slideMasters/slideMaster25.xml"/><Relationship Id="rId33" Type="http://schemas.openxmlformats.org/officeDocument/2006/relationships/slideMaster" Target="slideMasters/slideMaster33.xml"/><Relationship Id="rId38" Type="http://schemas.openxmlformats.org/officeDocument/2006/relationships/slideMaster" Target="slideMasters/slideMaster38.xml"/><Relationship Id="rId46" Type="http://schemas.openxmlformats.org/officeDocument/2006/relationships/slideMaster" Target="slideMasters/slideMaster46.xml"/><Relationship Id="rId59" Type="http://schemas.openxmlformats.org/officeDocument/2006/relationships/slide" Target="slides/slide12.xml"/><Relationship Id="rId67" Type="http://schemas.openxmlformats.org/officeDocument/2006/relationships/slide" Target="slides/slide20.xml"/><Relationship Id="rId103" Type="http://schemas.openxmlformats.org/officeDocument/2006/relationships/theme" Target="theme/theme1.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54" Type="http://schemas.openxmlformats.org/officeDocument/2006/relationships/slide" Target="slides/slide7.xml"/><Relationship Id="rId62" Type="http://schemas.openxmlformats.org/officeDocument/2006/relationships/slide" Target="slides/slide15.xml"/><Relationship Id="rId70" Type="http://schemas.openxmlformats.org/officeDocument/2006/relationships/slide" Target="slides/slide23.xml"/><Relationship Id="rId75" Type="http://schemas.openxmlformats.org/officeDocument/2006/relationships/slide" Target="slides/slide28.xml"/><Relationship Id="rId83" Type="http://schemas.openxmlformats.org/officeDocument/2006/relationships/slide" Target="slides/slide36.xml"/><Relationship Id="rId88" Type="http://schemas.openxmlformats.org/officeDocument/2006/relationships/slide" Target="slides/slide41.xml"/><Relationship Id="rId91" Type="http://schemas.openxmlformats.org/officeDocument/2006/relationships/slide" Target="slides/slide44.xml"/><Relationship Id="rId96" Type="http://schemas.openxmlformats.org/officeDocument/2006/relationships/slide" Target="slides/slide4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Master" Target="slideMasters/slideMaster28.xml"/><Relationship Id="rId36" Type="http://schemas.openxmlformats.org/officeDocument/2006/relationships/slideMaster" Target="slideMasters/slideMaster36.xml"/><Relationship Id="rId49" Type="http://schemas.openxmlformats.org/officeDocument/2006/relationships/slide" Target="slides/slide2.xml"/><Relationship Id="rId57" Type="http://schemas.openxmlformats.org/officeDocument/2006/relationships/slide" Target="slides/slide10.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44" Type="http://schemas.openxmlformats.org/officeDocument/2006/relationships/slideMaster" Target="slideMasters/slideMaster44.xml"/><Relationship Id="rId52" Type="http://schemas.openxmlformats.org/officeDocument/2006/relationships/slide" Target="slides/slide5.xml"/><Relationship Id="rId60" Type="http://schemas.openxmlformats.org/officeDocument/2006/relationships/slide" Target="slides/slide13.xml"/><Relationship Id="rId65" Type="http://schemas.openxmlformats.org/officeDocument/2006/relationships/slide" Target="slides/slide18.xml"/><Relationship Id="rId73" Type="http://schemas.openxmlformats.org/officeDocument/2006/relationships/slide" Target="slides/slide26.xml"/><Relationship Id="rId78" Type="http://schemas.openxmlformats.org/officeDocument/2006/relationships/slide" Target="slides/slide31.xml"/><Relationship Id="rId81" Type="http://schemas.openxmlformats.org/officeDocument/2006/relationships/slide" Target="slides/slide34.xml"/><Relationship Id="rId86" Type="http://schemas.openxmlformats.org/officeDocument/2006/relationships/slide" Target="slides/slide39.xml"/><Relationship Id="rId94" Type="http://schemas.openxmlformats.org/officeDocument/2006/relationships/slide" Target="slides/slide47.xml"/><Relationship Id="rId99" Type="http://schemas.openxmlformats.org/officeDocument/2006/relationships/notesMaster" Target="notesMasters/notesMaster1.xml"/><Relationship Id="rId101"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34" Type="http://schemas.openxmlformats.org/officeDocument/2006/relationships/slideMaster" Target="slideMasters/slideMaster34.xml"/><Relationship Id="rId50" Type="http://schemas.openxmlformats.org/officeDocument/2006/relationships/slide" Target="slides/slide3.xml"/><Relationship Id="rId55" Type="http://schemas.openxmlformats.org/officeDocument/2006/relationships/slide" Target="slides/slide8.xml"/><Relationship Id="rId76" Type="http://schemas.openxmlformats.org/officeDocument/2006/relationships/slide" Target="slides/slide29.xml"/><Relationship Id="rId97" Type="http://schemas.openxmlformats.org/officeDocument/2006/relationships/slide" Target="slides/slide50.xml"/><Relationship Id="rId104" Type="http://schemas.openxmlformats.org/officeDocument/2006/relationships/tableStyles" Target="tableStyles.xml"/></Relationships>
</file>

<file path=ppt/diagrams/_rels/data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_rels/drawing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image" Target="../media/image15.jpeg"/></Relationships>
</file>

<file path=ppt/diagrams/colors1.xml><?xml version="1.0" encoding="utf-8"?>
<dgm:colorsDef xmlns:dgm="http://schemas.openxmlformats.org/drawingml/2006/diagram" xmlns:a="http://schemas.openxmlformats.org/drawingml/2006/main" uniqueId="urn:microsoft.com/office/officeart/2005/8/colors/accent2_5">
  <dgm:title val=""/>
  <dgm:desc val=""/>
  <dgm:catLst>
    <dgm:cat type="accent2" pri="11500"/>
  </dgm:catLst>
  <dgm:styleLbl name="node0">
    <dgm:fillClrLst meth="cycle">
      <a:schemeClr val="accent2">
        <a:alpha val="80000"/>
      </a:schemeClr>
    </dgm:fillClrLst>
    <dgm:linClrLst meth="repeat">
      <a:schemeClr val="lt1"/>
    </dgm:linClrLst>
    <dgm:effectClrLst/>
    <dgm:txLinClrLst/>
    <dgm:txFillClrLst/>
    <dgm:txEffectClrLst/>
  </dgm:styleLbl>
  <dgm:styleLbl name="node1">
    <dgm:fillClrLst>
      <a:schemeClr val="accent2">
        <a:alpha val="90000"/>
      </a:schemeClr>
      <a:schemeClr val="accent2">
        <a:alpha val="50000"/>
      </a:schemeClr>
    </dgm:fillClrLst>
    <dgm:linClrLst meth="repeat">
      <a:schemeClr val="lt1"/>
    </dgm:linClrLst>
    <dgm:effectClrLst/>
    <dgm:txLinClrLst/>
    <dgm:txFillClrLst/>
    <dgm:txEffectClrLst/>
  </dgm:styleLbl>
  <dgm:styleLbl name="alignNode1">
    <dgm:fillClrLst>
      <a:schemeClr val="accent2">
        <a:alpha val="90000"/>
      </a:schemeClr>
      <a:schemeClr val="accent2">
        <a:alpha val="50000"/>
      </a:schemeClr>
    </dgm:fillClrLst>
    <dgm:linClrLst>
      <a:schemeClr val="accent2">
        <a:alpha val="90000"/>
      </a:schemeClr>
      <a:schemeClr val="accent2">
        <a:alpha val="50000"/>
      </a:schemeClr>
    </dgm:linClrLst>
    <dgm:effectClrLst/>
    <dgm:txLinClrLst/>
    <dgm:txFillClrLst/>
    <dgm:txEffectClrLst/>
  </dgm:styleLbl>
  <dgm:styleLbl name="lnNode1">
    <dgm:fillClrLst>
      <a:schemeClr val="accent2">
        <a:shade val="90000"/>
      </a:schemeClr>
      <a:schemeClr val="accent2">
        <a:alpha val="50000"/>
        <a:tint val="50000"/>
      </a:schemeClr>
    </dgm:fillClrLst>
    <dgm:linClrLst meth="repeat">
      <a:schemeClr val="lt1"/>
    </dgm:linClrLst>
    <dgm:effectClrLst/>
    <dgm:txLinClrLst/>
    <dgm:txFillClrLst/>
    <dgm:txEffectClrLst/>
  </dgm:styleLbl>
  <dgm:styleLbl name="vennNode1">
    <dgm:fillClrLst>
      <a:schemeClr val="accent2">
        <a:shade val="80000"/>
        <a:alpha val="50000"/>
      </a:schemeClr>
      <a:schemeClr val="accent2">
        <a:alpha val="20000"/>
      </a:schemeClr>
    </dgm:fillClrLst>
    <dgm:linClrLst meth="repeat">
      <a:schemeClr val="lt1"/>
    </dgm:linClrLst>
    <dgm:effectClrLst/>
    <dgm:txLinClrLst/>
    <dgm:txFillClrLst/>
    <dgm:txEffectClrLst/>
  </dgm:styleLbl>
  <dgm:styleLbl name="node2">
    <dgm:fillClrLst>
      <a:schemeClr val="accent2">
        <a:alpha val="70000"/>
      </a:schemeClr>
    </dgm:fillClrLst>
    <dgm:linClrLst meth="repeat">
      <a:schemeClr val="lt1"/>
    </dgm:linClrLst>
    <dgm:effectClrLst/>
    <dgm:txLinClrLst/>
    <dgm:txFillClrLst/>
    <dgm:txEffectClrLst/>
  </dgm:styleLbl>
  <dgm:styleLbl name="node3">
    <dgm:fillClrLst>
      <a:schemeClr val="accent2">
        <a:alpha val="50000"/>
      </a:schemeClr>
    </dgm:fillClrLst>
    <dgm:linClrLst meth="repeat">
      <a:schemeClr val="lt1"/>
    </dgm:linClrLst>
    <dgm:effectClrLst/>
    <dgm:txLinClrLst/>
    <dgm:txFillClrLst/>
    <dgm:txEffectClrLst/>
  </dgm:styleLbl>
  <dgm:styleLbl name="node4">
    <dgm:fillClrLst>
      <a:schemeClr val="accent2">
        <a:alpha val="30000"/>
      </a:schemeClr>
    </dgm:fillClrLst>
    <dgm:linClrLst meth="repeat">
      <a:schemeClr val="lt1"/>
    </dgm:linClrLst>
    <dgm:effectClrLst/>
    <dgm:txLinClrLst/>
    <dgm:txFillClrLst/>
    <dgm:txEffectClrLst/>
  </dgm:styleLbl>
  <dgm:styleLbl name="fgImgPlace1">
    <dgm:fillClrLst>
      <a:schemeClr val="accent2">
        <a:tint val="50000"/>
        <a:alpha val="90000"/>
      </a:schemeClr>
      <a:schemeClr val="accent2">
        <a:tint val="20000"/>
        <a:alpha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f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bgSibTrans2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dgm:txEffectClrLst/>
  </dgm:styleLbl>
  <dgm:styleLbl name="sibTrans1D1">
    <dgm:fillClrLst>
      <a:schemeClr val="accent2">
        <a:shade val="90000"/>
      </a:schemeClr>
      <a:schemeClr val="accent2">
        <a:tint val="50000"/>
      </a:schemeClr>
    </dgm:fillClrLst>
    <dgm:linClrLst>
      <a:schemeClr val="accent2">
        <a:shade val="90000"/>
      </a:schemeClr>
      <a:schemeClr val="accent2">
        <a:tint val="50000"/>
      </a:schemeClr>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accent2">
        <a:alpha val="90000"/>
      </a:schemeClr>
    </dgm:fillClrLst>
    <dgm:linClrLst meth="repeat">
      <a:schemeClr val="lt1"/>
    </dgm:linClrLst>
    <dgm:effectClrLst/>
    <dgm:txLinClrLst/>
    <dgm:txFillClrLst/>
    <dgm:txEffectClrLst/>
  </dgm:styleLbl>
  <dgm:styleLbl name="asst1">
    <dgm:fillClrLst meth="repeat">
      <a:schemeClr val="accent2">
        <a:alpha val="90000"/>
      </a:schemeClr>
    </dgm:fillClrLst>
    <dgm:linClrLst meth="repeat">
      <a:schemeClr val="lt1"/>
    </dgm:linClrLst>
    <dgm:effectClrLst/>
    <dgm:txLinClrLst/>
    <dgm:txFillClrLst/>
    <dgm:txEffectClrLst/>
  </dgm:styleLbl>
  <dgm:styleLbl name="asst2">
    <dgm:fillClrLst>
      <a:schemeClr val="accent2">
        <a:alpha val="90000"/>
      </a:schemeClr>
    </dgm:fillClrLst>
    <dgm:linClrLst meth="repeat">
      <a:schemeClr val="lt1"/>
    </dgm:linClrLst>
    <dgm:effectClrLst/>
    <dgm:txLinClrLst/>
    <dgm:txFillClrLst/>
    <dgm:txEffectClrLst/>
  </dgm:styleLbl>
  <dgm:styleLbl name="asst3">
    <dgm:fillClrLst>
      <a:schemeClr val="accent2">
        <a:alpha val="70000"/>
      </a:schemeClr>
    </dgm:fillClrLst>
    <dgm:linClrLst meth="repeat">
      <a:schemeClr val="lt1"/>
    </dgm:linClrLst>
    <dgm:effectClrLst/>
    <dgm:txLinClrLst/>
    <dgm:txFillClrLst/>
    <dgm:txEffectClrLst/>
  </dgm:styleLbl>
  <dgm:styleLbl name="asst4">
    <dgm:fillClrLst>
      <a:schemeClr val="accent2">
        <a:alpha val="50000"/>
      </a:schemeClr>
    </dgm:fillClrLst>
    <dgm:linClrLst meth="repeat">
      <a:schemeClr val="lt1"/>
    </dgm:linClrLst>
    <dgm:effectClrLst/>
    <dgm:txLinClrLst/>
    <dgm:txFillClrLst/>
    <dgm:txEffectClrLst/>
  </dgm:styleLbl>
  <dgm:styleLbl name="parChTrans2D1">
    <dgm:fillClrLst meth="repeat">
      <a:schemeClr val="accent2">
        <a:shade val="80000"/>
      </a:schemeClr>
    </dgm:fillClrLst>
    <dgm:linClrLst meth="repeat">
      <a:schemeClr val="accent2">
        <a:shade val="80000"/>
      </a:schemeClr>
    </dgm:linClrLst>
    <dgm:effectClrLst/>
    <dgm:txLinClrLst/>
    <dgm:txFillClrLst/>
    <dgm:txEffectClrLst/>
  </dgm:styleLbl>
  <dgm:styleLbl name="parChTrans2D2">
    <dgm:fillClrLst meth="repeat">
      <a:schemeClr val="accent2">
        <a:tint val="90000"/>
      </a:schemeClr>
    </dgm:fillClrLst>
    <dgm:linClrLst meth="repeat">
      <a:schemeClr val="accent2">
        <a:tint val="90000"/>
      </a:schemeClr>
    </dgm:linClrLst>
    <dgm:effectClrLst/>
    <dgm:txLinClrLst/>
    <dgm:txFillClrLst/>
    <dgm:txEffectClrLst/>
  </dgm:styleLbl>
  <dgm:styleLbl name="parChTrans2D3">
    <dgm:fillClrLst meth="repeat">
      <a:schemeClr val="accent2">
        <a:tint val="70000"/>
      </a:schemeClr>
    </dgm:fillClrLst>
    <dgm:linClrLst meth="repeat">
      <a:schemeClr val="accent2">
        <a:tint val="70000"/>
      </a:schemeClr>
    </dgm:linClrLst>
    <dgm:effectClrLst/>
    <dgm:txLinClrLst/>
    <dgm:txFillClrLst/>
    <dgm:txEffectClrLst/>
  </dgm:styleLbl>
  <dgm:styleLbl name="parChTrans2D4">
    <dgm:fillClrLst meth="repeat">
      <a:schemeClr val="accent2">
        <a:tint val="50000"/>
      </a:schemeClr>
    </dgm:fillClrLst>
    <dgm:linClrLst meth="repeat">
      <a:schemeClr val="accent2">
        <a:tint val="50000"/>
      </a:schemeClr>
    </dgm:linClrLst>
    <dgm:effectClrLst/>
    <dgm:txLinClrLst/>
    <dgm:txFillClrLst meth="repeat">
      <a:schemeClr val="dk1"/>
    </dgm:txFillClrLst>
    <dgm:txEffectClrLst/>
  </dgm:styleLbl>
  <dgm:styleLbl name="parChTrans1D1">
    <dgm:fillClrLst meth="repeat">
      <a:schemeClr val="accent2">
        <a:shade val="80000"/>
      </a:schemeClr>
    </dgm:fillClrLst>
    <dgm:linClrLst meth="repeat">
      <a:schemeClr val="accent2">
        <a:shade val="80000"/>
      </a:schemeClr>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2">
        <a:tint val="90000"/>
      </a:schemeClr>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2">
        <a:tint val="70000"/>
      </a:schemeClr>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2">
        <a:tint val="5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trAlignAcc1">
    <dgm:fillClrLst meth="repeat">
      <a:schemeClr val="lt1">
        <a:alpha val="4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bgAcc1">
    <dgm:fillClrLst meth="repeat">
      <a:schemeClr val="lt1">
        <a:alpha val="90000"/>
      </a:schemeClr>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FgAcc1">
    <dgm:fillClrLst meth="repeat">
      <a:schemeClr val="lt1"/>
    </dgm:fillClrLst>
    <dgm:linClrLst>
      <a:schemeClr val="accent2">
        <a:alpha val="90000"/>
      </a:schemeClr>
      <a:schemeClr val="accent2">
        <a:alpha val="5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a:schemeClr val="accent2">
        <a:alpha val="90000"/>
        <a:tint val="40000"/>
      </a:schemeClr>
      <a:schemeClr val="accent2">
        <a:alpha val="5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a:tint val="90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a:tint val="7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a:tint val="50000"/>
      </a:schemeClr>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C0CE122-F189-0B46-8163-1D3D7FA4591D}" type="doc">
      <dgm:prSet loTypeId="urn:microsoft.com/office/officeart/2005/8/layout/pList2" loCatId="list" qsTypeId="urn:microsoft.com/office/officeart/2005/8/quickstyle/simple4" qsCatId="simple" csTypeId="urn:microsoft.com/office/officeart/2005/8/colors/accent2_5" csCatId="accent2" phldr="1"/>
      <dgm:spPr/>
    </dgm:pt>
    <dgm:pt modelId="{F7A1C447-21EB-804E-A3B2-54CBE5B155AC}">
      <dgm:prSet phldrT="[Text]" custT="1"/>
      <dgm:spPr/>
      <dgm:t>
        <a:bodyPr/>
        <a:lstStyle/>
        <a:p>
          <a:r>
            <a:rPr lang="en-US" sz="1600" dirty="0" smtClean="0">
              <a:latin typeface="Cambria"/>
              <a:cs typeface="Cambria"/>
            </a:rPr>
            <a:t>Search &amp; Rescue</a:t>
          </a:r>
        </a:p>
        <a:p>
          <a:r>
            <a:rPr lang="en-US" sz="1600" dirty="0" smtClean="0">
              <a:latin typeface="Cambria"/>
              <a:cs typeface="Cambria"/>
            </a:rPr>
            <a:t>Marine Safety</a:t>
          </a:r>
          <a:endParaRPr lang="en-US" sz="1600" dirty="0">
            <a:latin typeface="Cambria"/>
            <a:cs typeface="Cambria"/>
          </a:endParaRPr>
        </a:p>
      </dgm:t>
    </dgm:pt>
    <dgm:pt modelId="{61367898-5681-B24E-A1CD-468D1A47E392}" type="parTrans" cxnId="{2120FAE0-2317-E44E-B1DA-8F702B9B8D03}">
      <dgm:prSet/>
      <dgm:spPr/>
      <dgm:t>
        <a:bodyPr/>
        <a:lstStyle/>
        <a:p>
          <a:endParaRPr lang="en-US"/>
        </a:p>
      </dgm:t>
    </dgm:pt>
    <dgm:pt modelId="{D82B1E18-4D0C-3F4F-AA7E-74C3029E0551}" type="sibTrans" cxnId="{2120FAE0-2317-E44E-B1DA-8F702B9B8D03}">
      <dgm:prSet/>
      <dgm:spPr/>
      <dgm:t>
        <a:bodyPr/>
        <a:lstStyle/>
        <a:p>
          <a:endParaRPr lang="en-US"/>
        </a:p>
      </dgm:t>
    </dgm:pt>
    <dgm:pt modelId="{74D48760-F701-8A46-B692-E58CD055048D}">
      <dgm:prSet phldrT="[Text]" custT="1"/>
      <dgm:spPr/>
      <dgm:t>
        <a:bodyPr/>
        <a:lstStyle/>
        <a:p>
          <a:r>
            <a:rPr lang="en-US" sz="1600" dirty="0" smtClean="0">
              <a:latin typeface="Cambria"/>
              <a:cs typeface="Cambria"/>
            </a:rPr>
            <a:t>Ports, Waterways &amp; Coastal Security</a:t>
          </a:r>
        </a:p>
        <a:p>
          <a:r>
            <a:rPr lang="en-US" sz="1600" dirty="0" smtClean="0">
              <a:latin typeface="Cambria"/>
              <a:cs typeface="Cambria"/>
            </a:rPr>
            <a:t>Illegal Drug Interdiction</a:t>
          </a:r>
        </a:p>
        <a:p>
          <a:r>
            <a:rPr lang="en-US" sz="1600" dirty="0" smtClean="0">
              <a:latin typeface="Cambria"/>
              <a:cs typeface="Cambria"/>
            </a:rPr>
            <a:t>Undocumented Migrant Interdiction</a:t>
          </a:r>
        </a:p>
        <a:p>
          <a:r>
            <a:rPr lang="en-US" sz="1600" dirty="0" smtClean="0">
              <a:latin typeface="Cambria"/>
              <a:cs typeface="Cambria"/>
            </a:rPr>
            <a:t>Defense Readiness</a:t>
          </a:r>
        </a:p>
        <a:p>
          <a:r>
            <a:rPr lang="en-US" sz="1600" dirty="0" smtClean="0">
              <a:latin typeface="Cambria"/>
              <a:cs typeface="Cambria"/>
            </a:rPr>
            <a:t>Other Law Enforcement</a:t>
          </a:r>
          <a:endParaRPr lang="en-US" sz="1600" dirty="0">
            <a:latin typeface="Cambria"/>
            <a:cs typeface="Cambria"/>
          </a:endParaRPr>
        </a:p>
      </dgm:t>
    </dgm:pt>
    <dgm:pt modelId="{4BFA6899-C999-ED45-9357-EEC962290301}" type="parTrans" cxnId="{A9B1E6F9-8DE8-B149-8DE0-9B07FC98B90A}">
      <dgm:prSet/>
      <dgm:spPr/>
      <dgm:t>
        <a:bodyPr/>
        <a:lstStyle/>
        <a:p>
          <a:endParaRPr lang="en-US"/>
        </a:p>
      </dgm:t>
    </dgm:pt>
    <dgm:pt modelId="{56F414F1-00D6-AC42-8599-0AFFC17422EE}" type="sibTrans" cxnId="{A9B1E6F9-8DE8-B149-8DE0-9B07FC98B90A}">
      <dgm:prSet/>
      <dgm:spPr/>
      <dgm:t>
        <a:bodyPr/>
        <a:lstStyle/>
        <a:p>
          <a:endParaRPr lang="en-US"/>
        </a:p>
      </dgm:t>
    </dgm:pt>
    <dgm:pt modelId="{DC7F9F30-B3DB-4F41-B69D-6DD2D5E7E2C2}">
      <dgm:prSet phldrT="[Text]" custT="1"/>
      <dgm:spPr/>
      <dgm:t>
        <a:bodyPr/>
        <a:lstStyle/>
        <a:p>
          <a:r>
            <a:rPr lang="en-US" sz="1600" dirty="0" smtClean="0">
              <a:latin typeface="Cambria"/>
              <a:cs typeface="Cambria"/>
            </a:rPr>
            <a:t>Marine Environmental Protection</a:t>
          </a:r>
        </a:p>
        <a:p>
          <a:r>
            <a:rPr lang="en-US" sz="1600" dirty="0" smtClean="0">
              <a:latin typeface="Cambria"/>
              <a:cs typeface="Cambria"/>
            </a:rPr>
            <a:t>Living Marine Resources</a:t>
          </a:r>
        </a:p>
        <a:p>
          <a:r>
            <a:rPr lang="en-US" sz="1600" dirty="0" smtClean="0">
              <a:latin typeface="Cambria"/>
              <a:cs typeface="Cambria"/>
            </a:rPr>
            <a:t>Aids to Navigation</a:t>
          </a:r>
        </a:p>
        <a:p>
          <a:r>
            <a:rPr lang="en-US" sz="1600" dirty="0" smtClean="0">
              <a:latin typeface="Cambria"/>
              <a:cs typeface="Cambria"/>
            </a:rPr>
            <a:t>Ice Operations</a:t>
          </a:r>
          <a:endParaRPr lang="en-US" sz="1600" dirty="0">
            <a:latin typeface="Cambria"/>
            <a:cs typeface="Cambria"/>
          </a:endParaRPr>
        </a:p>
      </dgm:t>
    </dgm:pt>
    <dgm:pt modelId="{C210C222-77D0-0946-9CCA-D44FAA9F0690}" type="sibTrans" cxnId="{2B37EAF4-643D-B047-9D85-DD8388EEC3F1}">
      <dgm:prSet/>
      <dgm:spPr/>
      <dgm:t>
        <a:bodyPr/>
        <a:lstStyle/>
        <a:p>
          <a:endParaRPr lang="en-US"/>
        </a:p>
      </dgm:t>
    </dgm:pt>
    <dgm:pt modelId="{ED38CB7C-4928-944A-B36B-1C94AC8CEE83}" type="parTrans" cxnId="{2B37EAF4-643D-B047-9D85-DD8388EEC3F1}">
      <dgm:prSet/>
      <dgm:spPr/>
      <dgm:t>
        <a:bodyPr/>
        <a:lstStyle/>
        <a:p>
          <a:endParaRPr lang="en-US"/>
        </a:p>
      </dgm:t>
    </dgm:pt>
    <dgm:pt modelId="{9090869A-026F-694F-9F1C-F096DDB676A3}" type="pres">
      <dgm:prSet presAssocID="{FC0CE122-F189-0B46-8163-1D3D7FA4591D}" presName="Name0" presStyleCnt="0">
        <dgm:presLayoutVars>
          <dgm:dir/>
          <dgm:resizeHandles val="exact"/>
        </dgm:presLayoutVars>
      </dgm:prSet>
      <dgm:spPr/>
    </dgm:pt>
    <dgm:pt modelId="{2746A59B-C795-1E46-B81C-34856B1D5AC0}" type="pres">
      <dgm:prSet presAssocID="{FC0CE122-F189-0B46-8163-1D3D7FA4591D}" presName="bkgdShp" presStyleLbl="alignAccFollowNode1" presStyleIdx="0" presStyleCnt="1" custScaleY="107940" custLinFactNeighborY="1985"/>
      <dgm:spPr>
        <a:prstGeom prst="rect">
          <a:avLst/>
        </a:prstGeom>
      </dgm:spPr>
    </dgm:pt>
    <dgm:pt modelId="{237CCF8B-D7B4-4E43-BC69-5A1D7E72B252}" type="pres">
      <dgm:prSet presAssocID="{FC0CE122-F189-0B46-8163-1D3D7FA4591D}" presName="linComp" presStyleCnt="0"/>
      <dgm:spPr/>
    </dgm:pt>
    <dgm:pt modelId="{A135943A-9EA5-344D-81EF-271BBDDB6C4A}" type="pres">
      <dgm:prSet presAssocID="{F7A1C447-21EB-804E-A3B2-54CBE5B155AC}" presName="compNode" presStyleCnt="0"/>
      <dgm:spPr/>
    </dgm:pt>
    <dgm:pt modelId="{BC433186-BFC3-1D4B-BBEA-E5F8DB9B8410}" type="pres">
      <dgm:prSet presAssocID="{F7A1C447-21EB-804E-A3B2-54CBE5B155AC}" presName="node" presStyleLbl="node1" presStyleIdx="0" presStyleCnt="3" custLinFactNeighborX="757" custLinFactNeighborY="1034">
        <dgm:presLayoutVars>
          <dgm:bulletEnabled val="1"/>
        </dgm:presLayoutVars>
      </dgm:prSet>
      <dgm:spPr/>
      <dgm:t>
        <a:bodyPr/>
        <a:lstStyle/>
        <a:p>
          <a:endParaRPr lang="en-US"/>
        </a:p>
      </dgm:t>
    </dgm:pt>
    <dgm:pt modelId="{23272BCC-88EE-E948-B9FA-14CACA0A2C5A}" type="pres">
      <dgm:prSet presAssocID="{F7A1C447-21EB-804E-A3B2-54CBE5B155AC}" presName="invisiNode" presStyleLbl="node1" presStyleIdx="0" presStyleCnt="3"/>
      <dgm:spPr/>
    </dgm:pt>
    <dgm:pt modelId="{029D2FAE-25F8-4146-8E7C-D3CBB6DFBF4F}" type="pres">
      <dgm:prSet presAssocID="{F7A1C447-21EB-804E-A3B2-54CBE5B155AC}" presName="imagNode" presStyleLbl="fgImgPlace1" presStyleIdx="0" presStyleCnt="3" custLinFactNeighborY="-12340"/>
      <dgm:spPr>
        <a:prstGeom prst="rect">
          <a:avLst/>
        </a:prstGeom>
        <a:blipFill rotWithShape="0">
          <a:blip xmlns:r="http://schemas.openxmlformats.org/officeDocument/2006/relationships" r:embed="rId1"/>
          <a:stretch>
            <a:fillRect/>
          </a:stretch>
        </a:blipFill>
        <a:ln w="50800" cap="flat" cmpd="sng" algn="ctr">
          <a:solidFill>
            <a:schemeClr val="tx1"/>
          </a:solidFill>
          <a:prstDash val="solid"/>
          <a:round/>
          <a:headEnd type="none" w="med" len="med"/>
          <a:tailEnd type="none" w="med" len="med"/>
        </a:ln>
        <a:effectLst>
          <a:outerShdw blurRad="50800" dist="50800" dir="2700000" rotWithShape="0">
            <a:srgbClr val="000000">
              <a:alpha val="43000"/>
            </a:srgbClr>
          </a:outerShdw>
        </a:effectLst>
      </dgm:spPr>
    </dgm:pt>
    <dgm:pt modelId="{E42AB73A-DB3F-5B4D-8FCF-DC9E0B11897E}" type="pres">
      <dgm:prSet presAssocID="{D82B1E18-4D0C-3F4F-AA7E-74C3029E0551}" presName="sibTrans" presStyleLbl="sibTrans2D1" presStyleIdx="0" presStyleCnt="0"/>
      <dgm:spPr/>
      <dgm:t>
        <a:bodyPr/>
        <a:lstStyle/>
        <a:p>
          <a:endParaRPr lang="en-US"/>
        </a:p>
      </dgm:t>
    </dgm:pt>
    <dgm:pt modelId="{A7DF5A1C-02AC-F24E-BE9A-B1235C01CCFB}" type="pres">
      <dgm:prSet presAssocID="{74D48760-F701-8A46-B692-E58CD055048D}" presName="compNode" presStyleCnt="0"/>
      <dgm:spPr/>
    </dgm:pt>
    <dgm:pt modelId="{923A7734-0651-3144-9F16-0EF8F0418BEB}" type="pres">
      <dgm:prSet presAssocID="{74D48760-F701-8A46-B692-E58CD055048D}" presName="node" presStyleLbl="node1" presStyleIdx="1" presStyleCnt="3" custAng="0" custLinFactNeighborX="757" custLinFactNeighborY="1034">
        <dgm:presLayoutVars>
          <dgm:bulletEnabled val="1"/>
        </dgm:presLayoutVars>
      </dgm:prSet>
      <dgm:spPr/>
      <dgm:t>
        <a:bodyPr/>
        <a:lstStyle/>
        <a:p>
          <a:endParaRPr lang="en-US"/>
        </a:p>
      </dgm:t>
    </dgm:pt>
    <dgm:pt modelId="{0881A324-4360-D643-A606-587BFFF2BD5C}" type="pres">
      <dgm:prSet presAssocID="{74D48760-F701-8A46-B692-E58CD055048D}" presName="invisiNode" presStyleLbl="node1" presStyleIdx="1" presStyleCnt="3"/>
      <dgm:spPr/>
    </dgm:pt>
    <dgm:pt modelId="{46E98B0A-A6FD-2044-996F-1D5C38419D2C}" type="pres">
      <dgm:prSet presAssocID="{74D48760-F701-8A46-B692-E58CD055048D}" presName="imagNode" presStyleLbl="fgImgPlace1" presStyleIdx="1" presStyleCnt="3" custLinFactNeighborY="-12340"/>
      <dgm:spPr>
        <a:prstGeom prst="rect">
          <a:avLst/>
        </a:prstGeom>
        <a:blipFill rotWithShape="0">
          <a:blip xmlns:r="http://schemas.openxmlformats.org/officeDocument/2006/relationships" r:embed="rId2"/>
          <a:stretch>
            <a:fillRect/>
          </a:stretch>
        </a:blipFill>
        <a:ln w="50800" cap="flat" cmpd="sng" algn="ctr">
          <a:solidFill>
            <a:srgbClr val="FFFFFF"/>
          </a:solidFill>
          <a:prstDash val="solid"/>
          <a:round/>
          <a:headEnd type="none" w="med" len="med"/>
          <a:tailEnd type="none" w="med" len="med"/>
        </a:ln>
        <a:effectLst>
          <a:outerShdw blurRad="50800" dist="50800" dir="2700000" rotWithShape="0">
            <a:srgbClr val="000000">
              <a:alpha val="43000"/>
            </a:srgbClr>
          </a:outerShdw>
        </a:effectLst>
      </dgm:spPr>
    </dgm:pt>
    <dgm:pt modelId="{60CCB745-0968-A14E-84D5-A27065E62930}" type="pres">
      <dgm:prSet presAssocID="{56F414F1-00D6-AC42-8599-0AFFC17422EE}" presName="sibTrans" presStyleLbl="sibTrans2D1" presStyleIdx="0" presStyleCnt="0"/>
      <dgm:spPr/>
      <dgm:t>
        <a:bodyPr/>
        <a:lstStyle/>
        <a:p>
          <a:endParaRPr lang="en-US"/>
        </a:p>
      </dgm:t>
    </dgm:pt>
    <dgm:pt modelId="{1C520929-52B6-FD4C-AB03-DDB57CEEBFC5}" type="pres">
      <dgm:prSet presAssocID="{DC7F9F30-B3DB-4F41-B69D-6DD2D5E7E2C2}" presName="compNode" presStyleCnt="0"/>
      <dgm:spPr/>
    </dgm:pt>
    <dgm:pt modelId="{9AECFEAC-0DA9-784C-B8BB-73F25C3068C7}" type="pres">
      <dgm:prSet presAssocID="{DC7F9F30-B3DB-4F41-B69D-6DD2D5E7E2C2}" presName="node" presStyleLbl="node1" presStyleIdx="2" presStyleCnt="3" custLinFactNeighborX="757" custLinFactNeighborY="1034">
        <dgm:presLayoutVars>
          <dgm:bulletEnabled val="1"/>
        </dgm:presLayoutVars>
      </dgm:prSet>
      <dgm:spPr/>
      <dgm:t>
        <a:bodyPr/>
        <a:lstStyle/>
        <a:p>
          <a:endParaRPr lang="en-US"/>
        </a:p>
      </dgm:t>
    </dgm:pt>
    <dgm:pt modelId="{70CD4C1F-626F-454D-817B-CC6B1FF4C303}" type="pres">
      <dgm:prSet presAssocID="{DC7F9F30-B3DB-4F41-B69D-6DD2D5E7E2C2}" presName="invisiNode" presStyleLbl="node1" presStyleIdx="2" presStyleCnt="3"/>
      <dgm:spPr/>
    </dgm:pt>
    <dgm:pt modelId="{8FD00640-5A3F-3F43-B6FB-75403626F0CD}" type="pres">
      <dgm:prSet presAssocID="{DC7F9F30-B3DB-4F41-B69D-6DD2D5E7E2C2}" presName="imagNode" presStyleLbl="fgImgPlace1" presStyleIdx="2" presStyleCnt="3" custLinFactNeighborY="-12340"/>
      <dgm:spPr>
        <a:prstGeom prst="rect">
          <a:avLst/>
        </a:prstGeom>
        <a:blipFill rotWithShape="0">
          <a:blip xmlns:r="http://schemas.openxmlformats.org/officeDocument/2006/relationships" r:embed="rId3"/>
          <a:stretch>
            <a:fillRect/>
          </a:stretch>
        </a:blipFill>
        <a:ln w="50800" cap="flat" cmpd="sng" algn="ctr">
          <a:solidFill>
            <a:schemeClr val="tx1"/>
          </a:solidFill>
          <a:prstDash val="solid"/>
          <a:round/>
          <a:headEnd type="none" w="med" len="med"/>
          <a:tailEnd type="none" w="med" len="med"/>
        </a:ln>
        <a:effectLst>
          <a:outerShdw blurRad="50800" dist="50800" dir="2700000" rotWithShape="0">
            <a:srgbClr val="000000">
              <a:alpha val="43000"/>
            </a:srgbClr>
          </a:outerShdw>
        </a:effectLst>
      </dgm:spPr>
    </dgm:pt>
  </dgm:ptLst>
  <dgm:cxnLst>
    <dgm:cxn modelId="{B4065C66-58E9-43F9-AB6B-A11601E7CD01}" type="presOf" srcId="{56F414F1-00D6-AC42-8599-0AFFC17422EE}" destId="{60CCB745-0968-A14E-84D5-A27065E62930}" srcOrd="0" destOrd="0" presId="urn:microsoft.com/office/officeart/2005/8/layout/pList2"/>
    <dgm:cxn modelId="{2B37EAF4-643D-B047-9D85-DD8388EEC3F1}" srcId="{FC0CE122-F189-0B46-8163-1D3D7FA4591D}" destId="{DC7F9F30-B3DB-4F41-B69D-6DD2D5E7E2C2}" srcOrd="2" destOrd="0" parTransId="{ED38CB7C-4928-944A-B36B-1C94AC8CEE83}" sibTransId="{C210C222-77D0-0946-9CCA-D44FAA9F0690}"/>
    <dgm:cxn modelId="{9E88094D-1FD3-4351-9E10-2C021FC707E6}" type="presOf" srcId="{74D48760-F701-8A46-B692-E58CD055048D}" destId="{923A7734-0651-3144-9F16-0EF8F0418BEB}" srcOrd="0" destOrd="0" presId="urn:microsoft.com/office/officeart/2005/8/layout/pList2"/>
    <dgm:cxn modelId="{CE170305-3A60-4C91-95BD-6862FB6CE516}" type="presOf" srcId="{FC0CE122-F189-0B46-8163-1D3D7FA4591D}" destId="{9090869A-026F-694F-9F1C-F096DDB676A3}" srcOrd="0" destOrd="0" presId="urn:microsoft.com/office/officeart/2005/8/layout/pList2"/>
    <dgm:cxn modelId="{A9B1E6F9-8DE8-B149-8DE0-9B07FC98B90A}" srcId="{FC0CE122-F189-0B46-8163-1D3D7FA4591D}" destId="{74D48760-F701-8A46-B692-E58CD055048D}" srcOrd="1" destOrd="0" parTransId="{4BFA6899-C999-ED45-9357-EEC962290301}" sibTransId="{56F414F1-00D6-AC42-8599-0AFFC17422EE}"/>
    <dgm:cxn modelId="{C96C4CAB-324F-46D3-88EC-54EAC1AF5624}" type="presOf" srcId="{D82B1E18-4D0C-3F4F-AA7E-74C3029E0551}" destId="{E42AB73A-DB3F-5B4D-8FCF-DC9E0B11897E}" srcOrd="0" destOrd="0" presId="urn:microsoft.com/office/officeart/2005/8/layout/pList2"/>
    <dgm:cxn modelId="{17B9F30B-9023-4887-9643-0878D9E9CB14}" type="presOf" srcId="{DC7F9F30-B3DB-4F41-B69D-6DD2D5E7E2C2}" destId="{9AECFEAC-0DA9-784C-B8BB-73F25C3068C7}" srcOrd="0" destOrd="0" presId="urn:microsoft.com/office/officeart/2005/8/layout/pList2"/>
    <dgm:cxn modelId="{2120FAE0-2317-E44E-B1DA-8F702B9B8D03}" srcId="{FC0CE122-F189-0B46-8163-1D3D7FA4591D}" destId="{F7A1C447-21EB-804E-A3B2-54CBE5B155AC}" srcOrd="0" destOrd="0" parTransId="{61367898-5681-B24E-A1CD-468D1A47E392}" sibTransId="{D82B1E18-4D0C-3F4F-AA7E-74C3029E0551}"/>
    <dgm:cxn modelId="{0CD511ED-A634-4E93-9928-25C6FCAF301B}" type="presOf" srcId="{F7A1C447-21EB-804E-A3B2-54CBE5B155AC}" destId="{BC433186-BFC3-1D4B-BBEA-E5F8DB9B8410}" srcOrd="0" destOrd="0" presId="urn:microsoft.com/office/officeart/2005/8/layout/pList2"/>
    <dgm:cxn modelId="{E11B958B-1CCB-436F-909C-3861487B0E65}" type="presParOf" srcId="{9090869A-026F-694F-9F1C-F096DDB676A3}" destId="{2746A59B-C795-1E46-B81C-34856B1D5AC0}" srcOrd="0" destOrd="0" presId="urn:microsoft.com/office/officeart/2005/8/layout/pList2"/>
    <dgm:cxn modelId="{199F29A2-3FA9-43CB-81FB-0C9C1801DF07}" type="presParOf" srcId="{9090869A-026F-694F-9F1C-F096DDB676A3}" destId="{237CCF8B-D7B4-4E43-BC69-5A1D7E72B252}" srcOrd="1" destOrd="0" presId="urn:microsoft.com/office/officeart/2005/8/layout/pList2"/>
    <dgm:cxn modelId="{0D1541BC-2F26-424B-8C48-E39BB6C424DC}" type="presParOf" srcId="{237CCF8B-D7B4-4E43-BC69-5A1D7E72B252}" destId="{A135943A-9EA5-344D-81EF-271BBDDB6C4A}" srcOrd="0" destOrd="0" presId="urn:microsoft.com/office/officeart/2005/8/layout/pList2"/>
    <dgm:cxn modelId="{7DCB994C-9D9F-4FA2-A590-CC9522F7178A}" type="presParOf" srcId="{A135943A-9EA5-344D-81EF-271BBDDB6C4A}" destId="{BC433186-BFC3-1D4B-BBEA-E5F8DB9B8410}" srcOrd="0" destOrd="0" presId="urn:microsoft.com/office/officeart/2005/8/layout/pList2"/>
    <dgm:cxn modelId="{C4CC29CF-C979-4EDC-AA5E-6AF9D992E6C7}" type="presParOf" srcId="{A135943A-9EA5-344D-81EF-271BBDDB6C4A}" destId="{23272BCC-88EE-E948-B9FA-14CACA0A2C5A}" srcOrd="1" destOrd="0" presId="urn:microsoft.com/office/officeart/2005/8/layout/pList2"/>
    <dgm:cxn modelId="{A53EAB9B-876C-4F47-BF8D-A0C36DC304B9}" type="presParOf" srcId="{A135943A-9EA5-344D-81EF-271BBDDB6C4A}" destId="{029D2FAE-25F8-4146-8E7C-D3CBB6DFBF4F}" srcOrd="2" destOrd="0" presId="urn:microsoft.com/office/officeart/2005/8/layout/pList2"/>
    <dgm:cxn modelId="{9D5787D0-E063-4D7C-A4EC-ED92F6ECC963}" type="presParOf" srcId="{237CCF8B-D7B4-4E43-BC69-5A1D7E72B252}" destId="{E42AB73A-DB3F-5B4D-8FCF-DC9E0B11897E}" srcOrd="1" destOrd="0" presId="urn:microsoft.com/office/officeart/2005/8/layout/pList2"/>
    <dgm:cxn modelId="{1F95EA6C-D9D7-4151-A229-E8FF5E29FEC3}" type="presParOf" srcId="{237CCF8B-D7B4-4E43-BC69-5A1D7E72B252}" destId="{A7DF5A1C-02AC-F24E-BE9A-B1235C01CCFB}" srcOrd="2" destOrd="0" presId="urn:microsoft.com/office/officeart/2005/8/layout/pList2"/>
    <dgm:cxn modelId="{EA04A48D-0FF9-4155-B339-D47141EDC2F3}" type="presParOf" srcId="{A7DF5A1C-02AC-F24E-BE9A-B1235C01CCFB}" destId="{923A7734-0651-3144-9F16-0EF8F0418BEB}" srcOrd="0" destOrd="0" presId="urn:microsoft.com/office/officeart/2005/8/layout/pList2"/>
    <dgm:cxn modelId="{E9BED87A-F6D6-4E3A-971F-33045343B1E9}" type="presParOf" srcId="{A7DF5A1C-02AC-F24E-BE9A-B1235C01CCFB}" destId="{0881A324-4360-D643-A606-587BFFF2BD5C}" srcOrd="1" destOrd="0" presId="urn:microsoft.com/office/officeart/2005/8/layout/pList2"/>
    <dgm:cxn modelId="{AA43EDE6-C3B7-4BDC-BE19-DDA8E06B030E}" type="presParOf" srcId="{A7DF5A1C-02AC-F24E-BE9A-B1235C01CCFB}" destId="{46E98B0A-A6FD-2044-996F-1D5C38419D2C}" srcOrd="2" destOrd="0" presId="urn:microsoft.com/office/officeart/2005/8/layout/pList2"/>
    <dgm:cxn modelId="{BE8C9574-D138-4348-BA59-93D732413848}" type="presParOf" srcId="{237CCF8B-D7B4-4E43-BC69-5A1D7E72B252}" destId="{60CCB745-0968-A14E-84D5-A27065E62930}" srcOrd="3" destOrd="0" presId="urn:microsoft.com/office/officeart/2005/8/layout/pList2"/>
    <dgm:cxn modelId="{DBE1B390-B0D4-4AAA-A09E-C1163E1D6AF0}" type="presParOf" srcId="{237CCF8B-D7B4-4E43-BC69-5A1D7E72B252}" destId="{1C520929-52B6-FD4C-AB03-DDB57CEEBFC5}" srcOrd="4" destOrd="0" presId="urn:microsoft.com/office/officeart/2005/8/layout/pList2"/>
    <dgm:cxn modelId="{5CE630EE-2004-420F-A82A-FA3F09BD375E}" type="presParOf" srcId="{1C520929-52B6-FD4C-AB03-DDB57CEEBFC5}" destId="{9AECFEAC-0DA9-784C-B8BB-73F25C3068C7}" srcOrd="0" destOrd="0" presId="urn:microsoft.com/office/officeart/2005/8/layout/pList2"/>
    <dgm:cxn modelId="{73F657EB-B882-4663-BAB2-1D74BB02C5A2}" type="presParOf" srcId="{1C520929-52B6-FD4C-AB03-DDB57CEEBFC5}" destId="{70CD4C1F-626F-454D-817B-CC6B1FF4C303}" srcOrd="1" destOrd="0" presId="urn:microsoft.com/office/officeart/2005/8/layout/pList2"/>
    <dgm:cxn modelId="{DE0E5035-14F5-495D-A6D3-D4C06B25C4BB}" type="presParOf" srcId="{1C520929-52B6-FD4C-AB03-DDB57CEEBFC5}" destId="{8FD00640-5A3F-3F43-B6FB-75403626F0CD}" srcOrd="2" destOrd="0" presId="urn:microsoft.com/office/officeart/2005/8/layout/pList2"/>
  </dgm:cxnLst>
  <dgm:bg/>
  <dgm:whole/>
  <dgm:extLst>
    <a:ext uri="http://schemas.microsoft.com/office/drawing/2008/diagram">
      <dsp:dataModelExt xmlns:dsp="http://schemas.microsoft.com/office/drawing/2008/diagram" xmlns="" relId="rId7"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2746A59B-C795-1E46-B81C-34856B1D5AC0}">
      <dsp:nvSpPr>
        <dsp:cNvPr id="0" name=""/>
        <dsp:cNvSpPr/>
      </dsp:nvSpPr>
      <dsp:spPr>
        <a:xfrm>
          <a:off x="0" y="0"/>
          <a:ext cx="8229600" cy="2479845"/>
        </a:xfrm>
        <a:prstGeom prst="rect">
          <a:avLst/>
        </a:prstGeom>
        <a:solidFill>
          <a:schemeClr val="accent2">
            <a:alpha val="90000"/>
            <a:tint val="40000"/>
            <a:hueOff val="0"/>
            <a:satOff val="0"/>
            <a:lumOff val="0"/>
            <a:alphaOff val="0"/>
          </a:schemeClr>
        </a:solidFill>
        <a:ln w="9525" cap="flat" cmpd="sng" algn="ctr">
          <a:solidFill>
            <a:schemeClr val="accent2">
              <a:alpha val="90000"/>
              <a:tint val="40000"/>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 modelId="{029D2FAE-25F8-4146-8E7C-D3CBB6DFBF4F}">
      <dsp:nvSpPr>
        <dsp:cNvPr id="0" name=""/>
        <dsp:cNvSpPr/>
      </dsp:nvSpPr>
      <dsp:spPr>
        <a:xfrm>
          <a:off x="246887" y="144025"/>
          <a:ext cx="2417445" cy="1684782"/>
        </a:xfrm>
        <a:prstGeom prst="rect">
          <a:avLst/>
        </a:prstGeom>
        <a:blipFill rotWithShape="0">
          <a:blip xmlns:r="http://schemas.openxmlformats.org/officeDocument/2006/relationships" r:embed="rId1"/>
          <a:stretch>
            <a:fillRect/>
          </a:stretch>
        </a:blipFill>
        <a:ln w="50800" cap="flat" cmpd="sng" algn="ctr">
          <a:solidFill>
            <a:schemeClr val="tx1"/>
          </a:solidFill>
          <a:prstDash val="solid"/>
          <a:round/>
          <a:headEnd type="none" w="med" len="med"/>
          <a:tailEnd type="none" w="med" len="med"/>
        </a:ln>
        <a:effectLst>
          <a:outerShdw blurRad="50800" dist="50800" dir="2700000" rotWithShape="0">
            <a:srgbClr val="000000">
              <a:alpha val="43000"/>
            </a:srgbClr>
          </a:outerShdw>
        </a:effectLst>
      </dsp:spPr>
      <dsp:style>
        <a:lnRef idx="0">
          <a:scrgbClr r="0" g="0" b="0"/>
        </a:lnRef>
        <a:fillRef idx="1">
          <a:scrgbClr r="0" g="0" b="0"/>
        </a:fillRef>
        <a:effectRef idx="2">
          <a:scrgbClr r="0" g="0" b="0"/>
        </a:effectRef>
        <a:fontRef idx="minor"/>
      </dsp:style>
    </dsp:sp>
    <dsp:sp modelId="{BC433186-BFC3-1D4B-BBEA-E5F8DB9B8410}">
      <dsp:nvSpPr>
        <dsp:cNvPr id="0" name=""/>
        <dsp:cNvSpPr/>
      </dsp:nvSpPr>
      <dsp:spPr>
        <a:xfrm rot="10800000">
          <a:off x="265188" y="2343033"/>
          <a:ext cx="2417445" cy="2807970"/>
        </a:xfrm>
        <a:prstGeom prst="round2SameRect">
          <a:avLst>
            <a:gd name="adj1" fmla="val 10500"/>
            <a:gd name="adj2" fmla="val 0"/>
          </a:avLst>
        </a:prstGeom>
        <a:gradFill rotWithShape="0">
          <a:gsLst>
            <a:gs pos="0">
              <a:schemeClr val="accent2">
                <a:alpha val="90000"/>
                <a:hueOff val="0"/>
                <a:satOff val="0"/>
                <a:lumOff val="0"/>
                <a:alphaOff val="0"/>
                <a:shade val="51000"/>
                <a:satMod val="130000"/>
              </a:schemeClr>
            </a:gs>
            <a:gs pos="80000">
              <a:schemeClr val="accent2">
                <a:alpha val="90000"/>
                <a:hueOff val="0"/>
                <a:satOff val="0"/>
                <a:lumOff val="0"/>
                <a:alphaOff val="0"/>
                <a:shade val="93000"/>
                <a:satMod val="130000"/>
              </a:schemeClr>
            </a:gs>
            <a:gs pos="100000">
              <a:schemeClr val="accent2">
                <a:alpha val="90000"/>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latin typeface="Cambria"/>
              <a:cs typeface="Cambria"/>
            </a:rPr>
            <a:t>Search &amp; Rescue</a:t>
          </a:r>
        </a:p>
        <a:p>
          <a:pPr lvl="0" algn="ctr" defTabSz="711200">
            <a:lnSpc>
              <a:spcPct val="90000"/>
            </a:lnSpc>
            <a:spcBef>
              <a:spcPct val="0"/>
            </a:spcBef>
            <a:spcAft>
              <a:spcPct val="35000"/>
            </a:spcAft>
          </a:pPr>
          <a:r>
            <a:rPr lang="en-US" sz="1600" kern="1200" dirty="0" smtClean="0">
              <a:latin typeface="Cambria"/>
              <a:cs typeface="Cambria"/>
            </a:rPr>
            <a:t>Marine Safety</a:t>
          </a:r>
          <a:endParaRPr lang="en-US" sz="1600" kern="1200" dirty="0">
            <a:latin typeface="Cambria"/>
            <a:cs typeface="Cambria"/>
          </a:endParaRPr>
        </a:p>
      </dsp:txBody>
      <dsp:txXfrm rot="10800000">
        <a:off x="265188" y="2343033"/>
        <a:ext cx="2417445" cy="2807970"/>
      </dsp:txXfrm>
    </dsp:sp>
    <dsp:sp modelId="{46E98B0A-A6FD-2044-996F-1D5C38419D2C}">
      <dsp:nvSpPr>
        <dsp:cNvPr id="0" name=""/>
        <dsp:cNvSpPr/>
      </dsp:nvSpPr>
      <dsp:spPr>
        <a:xfrm>
          <a:off x="2906077" y="144025"/>
          <a:ext cx="2417445" cy="1684782"/>
        </a:xfrm>
        <a:prstGeom prst="rect">
          <a:avLst/>
        </a:prstGeom>
        <a:blipFill rotWithShape="0">
          <a:blip xmlns:r="http://schemas.openxmlformats.org/officeDocument/2006/relationships" r:embed="rId2"/>
          <a:stretch>
            <a:fillRect/>
          </a:stretch>
        </a:blipFill>
        <a:ln w="50800" cap="flat" cmpd="sng" algn="ctr">
          <a:solidFill>
            <a:srgbClr val="FFFFFF"/>
          </a:solidFill>
          <a:prstDash val="solid"/>
          <a:round/>
          <a:headEnd type="none" w="med" len="med"/>
          <a:tailEnd type="none" w="med" len="med"/>
        </a:ln>
        <a:effectLst>
          <a:outerShdw blurRad="50800" dist="50800" dir="2700000" rotWithShape="0">
            <a:srgbClr val="000000">
              <a:alpha val="43000"/>
            </a:srgbClr>
          </a:outerShdw>
        </a:effectLst>
      </dsp:spPr>
      <dsp:style>
        <a:lnRef idx="0">
          <a:scrgbClr r="0" g="0" b="0"/>
        </a:lnRef>
        <a:fillRef idx="1">
          <a:scrgbClr r="0" g="0" b="0"/>
        </a:fillRef>
        <a:effectRef idx="2">
          <a:scrgbClr r="0" g="0" b="0"/>
        </a:effectRef>
        <a:fontRef idx="minor"/>
      </dsp:style>
    </dsp:sp>
    <dsp:sp modelId="{923A7734-0651-3144-9F16-0EF8F0418BEB}">
      <dsp:nvSpPr>
        <dsp:cNvPr id="0" name=""/>
        <dsp:cNvSpPr/>
      </dsp:nvSpPr>
      <dsp:spPr>
        <a:xfrm rot="10800000">
          <a:off x="2924377" y="2343033"/>
          <a:ext cx="2417445" cy="2807970"/>
        </a:xfrm>
        <a:prstGeom prst="round2SameRect">
          <a:avLst>
            <a:gd name="adj1" fmla="val 10500"/>
            <a:gd name="adj2" fmla="val 0"/>
          </a:avLst>
        </a:prstGeom>
        <a:gradFill rotWithShape="0">
          <a:gsLst>
            <a:gs pos="0">
              <a:schemeClr val="accent2">
                <a:alpha val="90000"/>
                <a:hueOff val="0"/>
                <a:satOff val="0"/>
                <a:lumOff val="0"/>
                <a:alphaOff val="-20000"/>
                <a:shade val="51000"/>
                <a:satMod val="130000"/>
              </a:schemeClr>
            </a:gs>
            <a:gs pos="80000">
              <a:schemeClr val="accent2">
                <a:alpha val="90000"/>
                <a:hueOff val="0"/>
                <a:satOff val="0"/>
                <a:lumOff val="0"/>
                <a:alphaOff val="-20000"/>
                <a:shade val="93000"/>
                <a:satMod val="130000"/>
              </a:schemeClr>
            </a:gs>
            <a:gs pos="100000">
              <a:schemeClr val="accent2">
                <a:alpha val="90000"/>
                <a:hueOff val="0"/>
                <a:satOff val="0"/>
                <a:lumOff val="0"/>
                <a:alphaOff val="-2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latin typeface="Cambria"/>
              <a:cs typeface="Cambria"/>
            </a:rPr>
            <a:t>Ports, Waterways &amp; Coastal Security</a:t>
          </a:r>
        </a:p>
        <a:p>
          <a:pPr lvl="0" algn="ctr" defTabSz="711200">
            <a:lnSpc>
              <a:spcPct val="90000"/>
            </a:lnSpc>
            <a:spcBef>
              <a:spcPct val="0"/>
            </a:spcBef>
            <a:spcAft>
              <a:spcPct val="35000"/>
            </a:spcAft>
          </a:pPr>
          <a:r>
            <a:rPr lang="en-US" sz="1600" kern="1200" dirty="0" smtClean="0">
              <a:latin typeface="Cambria"/>
              <a:cs typeface="Cambria"/>
            </a:rPr>
            <a:t>Illegal Drug Interdiction</a:t>
          </a:r>
        </a:p>
        <a:p>
          <a:pPr lvl="0" algn="ctr" defTabSz="711200">
            <a:lnSpc>
              <a:spcPct val="90000"/>
            </a:lnSpc>
            <a:spcBef>
              <a:spcPct val="0"/>
            </a:spcBef>
            <a:spcAft>
              <a:spcPct val="35000"/>
            </a:spcAft>
          </a:pPr>
          <a:r>
            <a:rPr lang="en-US" sz="1600" kern="1200" dirty="0" smtClean="0">
              <a:latin typeface="Cambria"/>
              <a:cs typeface="Cambria"/>
            </a:rPr>
            <a:t>Undocumented Migrant Interdiction</a:t>
          </a:r>
        </a:p>
        <a:p>
          <a:pPr lvl="0" algn="ctr" defTabSz="711200">
            <a:lnSpc>
              <a:spcPct val="90000"/>
            </a:lnSpc>
            <a:spcBef>
              <a:spcPct val="0"/>
            </a:spcBef>
            <a:spcAft>
              <a:spcPct val="35000"/>
            </a:spcAft>
          </a:pPr>
          <a:r>
            <a:rPr lang="en-US" sz="1600" kern="1200" dirty="0" smtClean="0">
              <a:latin typeface="Cambria"/>
              <a:cs typeface="Cambria"/>
            </a:rPr>
            <a:t>Defense Readiness</a:t>
          </a:r>
        </a:p>
        <a:p>
          <a:pPr lvl="0" algn="ctr" defTabSz="711200">
            <a:lnSpc>
              <a:spcPct val="90000"/>
            </a:lnSpc>
            <a:spcBef>
              <a:spcPct val="0"/>
            </a:spcBef>
            <a:spcAft>
              <a:spcPct val="35000"/>
            </a:spcAft>
          </a:pPr>
          <a:r>
            <a:rPr lang="en-US" sz="1600" kern="1200" dirty="0" smtClean="0">
              <a:latin typeface="Cambria"/>
              <a:cs typeface="Cambria"/>
            </a:rPr>
            <a:t>Other Law Enforcement</a:t>
          </a:r>
          <a:endParaRPr lang="en-US" sz="1600" kern="1200" dirty="0">
            <a:latin typeface="Cambria"/>
            <a:cs typeface="Cambria"/>
          </a:endParaRPr>
        </a:p>
      </dsp:txBody>
      <dsp:txXfrm rot="10800000">
        <a:off x="2924377" y="2343033"/>
        <a:ext cx="2417445" cy="2807970"/>
      </dsp:txXfrm>
    </dsp:sp>
    <dsp:sp modelId="{8FD00640-5A3F-3F43-B6FB-75403626F0CD}">
      <dsp:nvSpPr>
        <dsp:cNvPr id="0" name=""/>
        <dsp:cNvSpPr/>
      </dsp:nvSpPr>
      <dsp:spPr>
        <a:xfrm>
          <a:off x="5565267" y="144025"/>
          <a:ext cx="2417445" cy="1684782"/>
        </a:xfrm>
        <a:prstGeom prst="rect">
          <a:avLst/>
        </a:prstGeom>
        <a:blipFill rotWithShape="0">
          <a:blip xmlns:r="http://schemas.openxmlformats.org/officeDocument/2006/relationships" r:embed="rId3"/>
          <a:stretch>
            <a:fillRect/>
          </a:stretch>
        </a:blipFill>
        <a:ln w="50800" cap="flat" cmpd="sng" algn="ctr">
          <a:solidFill>
            <a:schemeClr val="tx1"/>
          </a:solidFill>
          <a:prstDash val="solid"/>
          <a:round/>
          <a:headEnd type="none" w="med" len="med"/>
          <a:tailEnd type="none" w="med" len="med"/>
        </a:ln>
        <a:effectLst>
          <a:outerShdw blurRad="50800" dist="50800" dir="2700000" rotWithShape="0">
            <a:srgbClr val="000000">
              <a:alpha val="43000"/>
            </a:srgbClr>
          </a:outerShdw>
        </a:effectLst>
      </dsp:spPr>
      <dsp:style>
        <a:lnRef idx="0">
          <a:scrgbClr r="0" g="0" b="0"/>
        </a:lnRef>
        <a:fillRef idx="1">
          <a:scrgbClr r="0" g="0" b="0"/>
        </a:fillRef>
        <a:effectRef idx="2">
          <a:scrgbClr r="0" g="0" b="0"/>
        </a:effectRef>
        <a:fontRef idx="minor"/>
      </dsp:style>
    </dsp:sp>
    <dsp:sp modelId="{9AECFEAC-0DA9-784C-B8BB-73F25C3068C7}">
      <dsp:nvSpPr>
        <dsp:cNvPr id="0" name=""/>
        <dsp:cNvSpPr/>
      </dsp:nvSpPr>
      <dsp:spPr>
        <a:xfrm rot="10800000">
          <a:off x="5583567" y="2343033"/>
          <a:ext cx="2417445" cy="2807970"/>
        </a:xfrm>
        <a:prstGeom prst="round2SameRect">
          <a:avLst>
            <a:gd name="adj1" fmla="val 10500"/>
            <a:gd name="adj2" fmla="val 0"/>
          </a:avLst>
        </a:prstGeom>
        <a:gradFill rotWithShape="0">
          <a:gsLst>
            <a:gs pos="0">
              <a:schemeClr val="accent2">
                <a:alpha val="90000"/>
                <a:hueOff val="0"/>
                <a:satOff val="0"/>
                <a:lumOff val="0"/>
                <a:alphaOff val="-40000"/>
                <a:shade val="51000"/>
                <a:satMod val="130000"/>
              </a:schemeClr>
            </a:gs>
            <a:gs pos="80000">
              <a:schemeClr val="accent2">
                <a:alpha val="90000"/>
                <a:hueOff val="0"/>
                <a:satOff val="0"/>
                <a:lumOff val="0"/>
                <a:alphaOff val="-40000"/>
                <a:shade val="93000"/>
                <a:satMod val="130000"/>
              </a:schemeClr>
            </a:gs>
            <a:gs pos="100000">
              <a:schemeClr val="accent2">
                <a:alpha val="90000"/>
                <a:hueOff val="0"/>
                <a:satOff val="0"/>
                <a:lumOff val="0"/>
                <a:alphaOff val="-4000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13792" tIns="113792" rIns="113792" bIns="113792" numCol="1" spcCol="1270" anchor="t" anchorCtr="0">
          <a:noAutofit/>
        </a:bodyPr>
        <a:lstStyle/>
        <a:p>
          <a:pPr lvl="0" algn="ctr" defTabSz="711200">
            <a:lnSpc>
              <a:spcPct val="90000"/>
            </a:lnSpc>
            <a:spcBef>
              <a:spcPct val="0"/>
            </a:spcBef>
            <a:spcAft>
              <a:spcPct val="35000"/>
            </a:spcAft>
          </a:pPr>
          <a:r>
            <a:rPr lang="en-US" sz="1600" kern="1200" dirty="0" smtClean="0">
              <a:latin typeface="Cambria"/>
              <a:cs typeface="Cambria"/>
            </a:rPr>
            <a:t>Marine Environmental Protection</a:t>
          </a:r>
        </a:p>
        <a:p>
          <a:pPr lvl="0" algn="ctr" defTabSz="711200">
            <a:lnSpc>
              <a:spcPct val="90000"/>
            </a:lnSpc>
            <a:spcBef>
              <a:spcPct val="0"/>
            </a:spcBef>
            <a:spcAft>
              <a:spcPct val="35000"/>
            </a:spcAft>
          </a:pPr>
          <a:r>
            <a:rPr lang="en-US" sz="1600" kern="1200" dirty="0" smtClean="0">
              <a:latin typeface="Cambria"/>
              <a:cs typeface="Cambria"/>
            </a:rPr>
            <a:t>Living Marine Resources</a:t>
          </a:r>
        </a:p>
        <a:p>
          <a:pPr lvl="0" algn="ctr" defTabSz="711200">
            <a:lnSpc>
              <a:spcPct val="90000"/>
            </a:lnSpc>
            <a:spcBef>
              <a:spcPct val="0"/>
            </a:spcBef>
            <a:spcAft>
              <a:spcPct val="35000"/>
            </a:spcAft>
          </a:pPr>
          <a:r>
            <a:rPr lang="en-US" sz="1600" kern="1200" dirty="0" smtClean="0">
              <a:latin typeface="Cambria"/>
              <a:cs typeface="Cambria"/>
            </a:rPr>
            <a:t>Aids to Navigation</a:t>
          </a:r>
        </a:p>
        <a:p>
          <a:pPr lvl="0" algn="ctr" defTabSz="711200">
            <a:lnSpc>
              <a:spcPct val="90000"/>
            </a:lnSpc>
            <a:spcBef>
              <a:spcPct val="0"/>
            </a:spcBef>
            <a:spcAft>
              <a:spcPct val="35000"/>
            </a:spcAft>
          </a:pPr>
          <a:r>
            <a:rPr lang="en-US" sz="1600" kern="1200" dirty="0" smtClean="0">
              <a:latin typeface="Cambria"/>
              <a:cs typeface="Cambria"/>
            </a:rPr>
            <a:t>Ice Operations</a:t>
          </a:r>
          <a:endParaRPr lang="en-US" sz="1600" kern="1200" dirty="0">
            <a:latin typeface="Cambria"/>
            <a:cs typeface="Cambria"/>
          </a:endParaRPr>
        </a:p>
      </dsp:txBody>
      <dsp:txXfrm rot="10800000">
        <a:off x="5583567" y="2343033"/>
        <a:ext cx="2417445" cy="2807970"/>
      </dsp:txXfrm>
    </dsp:sp>
  </dsp:spTree>
</dsp:drawing>
</file>

<file path=ppt/diagrams/layout1.xml><?xml version="1.0" encoding="utf-8"?>
<dgm:layoutDef xmlns:dgm="http://schemas.openxmlformats.org/drawingml/2006/diagram" xmlns:a="http://schemas.openxmlformats.org/drawingml/2006/main" uniqueId="urn:microsoft.com/office/officeart/2005/8/layout/pList2">
  <dgm:title val=""/>
  <dgm:desc val=""/>
  <dgm:catLst>
    <dgm:cat type="list" pri="11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8.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47.png"/></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4.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8475" cy="46513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970338" y="0"/>
            <a:ext cx="3038475" cy="465138"/>
          </a:xfrm>
          <a:prstGeom prst="rect">
            <a:avLst/>
          </a:prstGeom>
        </p:spPr>
        <p:txBody>
          <a:bodyPr vert="horz" lIns="91440" tIns="45720" rIns="91440" bIns="45720" rtlCol="0"/>
          <a:lstStyle>
            <a:lvl1pPr algn="r">
              <a:defRPr sz="1200"/>
            </a:lvl1pPr>
          </a:lstStyle>
          <a:p>
            <a:fld id="{5A771EC4-C9F8-4ED1-A295-A0BBB13FC3B2}" type="datetimeFigureOut">
              <a:rPr lang="en-US" smtClean="0"/>
              <a:pPr/>
              <a:t>01/15/2016</a:t>
            </a:fld>
            <a:endParaRPr lang="en-US"/>
          </a:p>
        </p:txBody>
      </p:sp>
      <p:sp>
        <p:nvSpPr>
          <p:cNvPr id="4" name="Footer Placeholder 3"/>
          <p:cNvSpPr>
            <a:spLocks noGrp="1"/>
          </p:cNvSpPr>
          <p:nvPr>
            <p:ph type="ftr" sz="quarter" idx="2"/>
          </p:nvPr>
        </p:nvSpPr>
        <p:spPr>
          <a:xfrm>
            <a:off x="0" y="8829675"/>
            <a:ext cx="3038475" cy="465138"/>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970338" y="8829675"/>
            <a:ext cx="3038475" cy="465138"/>
          </a:xfrm>
          <a:prstGeom prst="rect">
            <a:avLst/>
          </a:prstGeom>
        </p:spPr>
        <p:txBody>
          <a:bodyPr vert="horz" lIns="91440" tIns="45720" rIns="91440" bIns="45720" rtlCol="0" anchor="b"/>
          <a:lstStyle>
            <a:lvl1pPr algn="r">
              <a:defRPr sz="1200"/>
            </a:lvl1pPr>
          </a:lstStyle>
          <a:p>
            <a:fld id="{8B4E0B79-2F75-42C9-982F-12AD2AA38866}" type="slidenum">
              <a:rPr lang="en-US" smtClean="0"/>
              <a:pPr/>
              <a:t>‹#›</a:t>
            </a:fld>
            <a:endParaRPr 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4820"/>
          </a:xfrm>
          <a:prstGeom prst="rect">
            <a:avLst/>
          </a:prstGeom>
        </p:spPr>
        <p:txBody>
          <a:bodyPr vert="horz" lIns="93177" tIns="46589" rIns="93177" bIns="46589" rtlCol="0"/>
          <a:lstStyle>
            <a:lvl1pPr algn="r">
              <a:defRPr sz="1200"/>
            </a:lvl1pPr>
          </a:lstStyle>
          <a:p>
            <a:fld id="{0B3EAE34-609D-494E-80B9-E95F25EF5A0D}" type="datetimeFigureOut">
              <a:rPr lang="en-US" smtClean="0"/>
              <a:pPr/>
              <a:t>01/15/2016</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lIns="93177" tIns="46589" rIns="93177" bIns="46589" rtlCol="0" anchor="b"/>
          <a:lstStyle>
            <a:lvl1pPr algn="r">
              <a:defRPr sz="1200"/>
            </a:lvl1pPr>
          </a:lstStyle>
          <a:p>
            <a:fld id="{D25F1261-4744-4961-B3B1-C978805F684B}"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1</a:t>
            </a:fld>
            <a:endParaRPr lang="en-US" dirty="0">
              <a:solidFill>
                <a:prstClr val="black"/>
              </a:solidFill>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7"/>
          <p:cNvSpPr>
            <a:spLocks noGrp="1" noChangeArrowheads="1"/>
          </p:cNvSpPr>
          <p:nvPr>
            <p:ph type="sldNum" sz="quarter" idx="5"/>
          </p:nvPr>
        </p:nvSpPr>
        <p:spPr>
          <a:noFill/>
        </p:spPr>
        <p:txBody>
          <a:bodyPr/>
          <a:lstStyle/>
          <a:p>
            <a:fld id="{5B999E30-C012-440A-ABE3-E54266F5B6DE}" type="slidenum">
              <a:rPr lang="en-US">
                <a:solidFill>
                  <a:srgbClr val="000000"/>
                </a:solidFill>
              </a:rPr>
              <a:pPr/>
              <a:t>10</a:t>
            </a:fld>
            <a:endParaRPr lang="en-US">
              <a:solidFill>
                <a:srgbClr val="000000"/>
              </a:solidFill>
            </a:endParaRPr>
          </a:p>
        </p:txBody>
      </p:sp>
      <p:sp>
        <p:nvSpPr>
          <p:cNvPr id="36867" name="Rectangle 2"/>
          <p:cNvSpPr>
            <a:spLocks noGrp="1" noRot="1" noChangeAspect="1" noChangeArrowheads="1" noTextEdit="1"/>
          </p:cNvSpPr>
          <p:nvPr>
            <p:ph type="sldImg"/>
          </p:nvPr>
        </p:nvSpPr>
        <p:spPr>
          <a:xfrm>
            <a:off x="1225550" y="679450"/>
            <a:ext cx="4635500" cy="3476625"/>
          </a:xfrm>
          <a:ln/>
        </p:spPr>
      </p:sp>
      <p:sp>
        <p:nvSpPr>
          <p:cNvPr id="36868" name="Rectangle 3"/>
          <p:cNvSpPr>
            <a:spLocks noGrp="1" noChangeArrowheads="1"/>
          </p:cNvSpPr>
          <p:nvPr>
            <p:ph type="body" idx="1"/>
          </p:nvPr>
        </p:nvSpPr>
        <p:spPr>
          <a:noFill/>
          <a:ln/>
        </p:spPr>
        <p:txBody>
          <a:bodyPr/>
          <a:lstStyle/>
          <a:p>
            <a:endParaRPr lang="en-US" dirty="0" smtClean="0">
              <a:latin typeface="Times" pitchFamily="-110"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Rectangle 7"/>
          <p:cNvSpPr>
            <a:spLocks noGrp="1" noChangeArrowheads="1"/>
          </p:cNvSpPr>
          <p:nvPr>
            <p:ph type="sldNum" sz="quarter" idx="5"/>
          </p:nvPr>
        </p:nvSpPr>
        <p:spPr>
          <a:noFill/>
        </p:spPr>
        <p:txBody>
          <a:bodyPr/>
          <a:lstStyle/>
          <a:p>
            <a:fld id="{BCDDD0F6-061A-465E-920C-B841AC66098B}" type="slidenum">
              <a:rPr lang="en-US">
                <a:solidFill>
                  <a:srgbClr val="000000"/>
                </a:solidFill>
              </a:rPr>
              <a:pPr/>
              <a:t>11</a:t>
            </a:fld>
            <a:endParaRPr lang="en-US">
              <a:solidFill>
                <a:srgbClr val="000000"/>
              </a:solidFill>
            </a:endParaRPr>
          </a:p>
        </p:txBody>
      </p:sp>
      <p:sp>
        <p:nvSpPr>
          <p:cNvPr id="37891" name="Rectangle 2"/>
          <p:cNvSpPr>
            <a:spLocks noGrp="1" noRot="1" noChangeAspect="1" noChangeArrowheads="1" noTextEdit="1"/>
          </p:cNvSpPr>
          <p:nvPr>
            <p:ph type="sldImg"/>
          </p:nvPr>
        </p:nvSpPr>
        <p:spPr>
          <a:xfrm>
            <a:off x="1225550" y="679450"/>
            <a:ext cx="4635500" cy="3476625"/>
          </a:xfrm>
          <a:ln/>
        </p:spPr>
      </p:sp>
      <p:sp>
        <p:nvSpPr>
          <p:cNvPr id="37892" name="Rectangle 3"/>
          <p:cNvSpPr>
            <a:spLocks noGrp="1" noChangeArrowheads="1"/>
          </p:cNvSpPr>
          <p:nvPr>
            <p:ph type="body" idx="1"/>
          </p:nvPr>
        </p:nvSpPr>
        <p:spPr>
          <a:noFill/>
          <a:ln/>
        </p:spPr>
        <p:txBody>
          <a:bodyPr/>
          <a:lstStyle/>
          <a:p>
            <a:endParaRPr lang="en-US" dirty="0" smtClean="0">
              <a:latin typeface="Times" pitchFamily="-110"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a:spLocks noGrp="1" noChangeArrowheads="1"/>
          </p:cNvSpPr>
          <p:nvPr>
            <p:ph type="sldNum" sz="quarter" idx="5"/>
          </p:nvPr>
        </p:nvSpPr>
        <p:spPr>
          <a:noFill/>
        </p:spPr>
        <p:txBody>
          <a:bodyPr/>
          <a:lstStyle/>
          <a:p>
            <a:fld id="{B6D2081A-AE57-4A31-B437-69FE372CCBCE}" type="slidenum">
              <a:rPr lang="en-US">
                <a:solidFill>
                  <a:srgbClr val="000000"/>
                </a:solidFill>
              </a:rPr>
              <a:pPr/>
              <a:t>12</a:t>
            </a:fld>
            <a:endParaRPr lang="en-US">
              <a:solidFill>
                <a:srgbClr val="000000"/>
              </a:solidFill>
            </a:endParaRPr>
          </a:p>
        </p:txBody>
      </p:sp>
      <p:sp>
        <p:nvSpPr>
          <p:cNvPr id="38915" name="Rectangle 2"/>
          <p:cNvSpPr>
            <a:spLocks noGrp="1" noRot="1" noChangeAspect="1" noChangeArrowheads="1" noTextEdit="1"/>
          </p:cNvSpPr>
          <p:nvPr>
            <p:ph type="sldImg"/>
          </p:nvPr>
        </p:nvSpPr>
        <p:spPr>
          <a:xfrm>
            <a:off x="1225550" y="679450"/>
            <a:ext cx="4635500" cy="3476625"/>
          </a:xfrm>
          <a:ln/>
        </p:spPr>
      </p:sp>
      <p:sp>
        <p:nvSpPr>
          <p:cNvPr id="38916" name="Rectangle 3"/>
          <p:cNvSpPr>
            <a:spLocks noGrp="1" noChangeArrowheads="1"/>
          </p:cNvSpPr>
          <p:nvPr>
            <p:ph type="body" idx="1"/>
          </p:nvPr>
        </p:nvSpPr>
        <p:spPr>
          <a:noFill/>
          <a:ln/>
        </p:spPr>
        <p:txBody>
          <a:bodyPr/>
          <a:lstStyle/>
          <a:p>
            <a:endParaRPr lang="en-US" dirty="0" smtClean="0">
              <a:latin typeface="Times" pitchFamily="-110"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7"/>
          <p:cNvSpPr>
            <a:spLocks noGrp="1" noChangeArrowheads="1"/>
          </p:cNvSpPr>
          <p:nvPr>
            <p:ph type="sldNum" sz="quarter" idx="5"/>
          </p:nvPr>
        </p:nvSpPr>
        <p:spPr>
          <a:noFill/>
        </p:spPr>
        <p:txBody>
          <a:bodyPr/>
          <a:lstStyle/>
          <a:p>
            <a:fld id="{0608B911-366A-49FA-8F34-3AC549D04098}" type="slidenum">
              <a:rPr lang="en-US">
                <a:solidFill>
                  <a:srgbClr val="000000"/>
                </a:solidFill>
              </a:rPr>
              <a:pPr/>
              <a:t>13</a:t>
            </a:fld>
            <a:endParaRPr lang="en-US">
              <a:solidFill>
                <a:srgbClr val="000000"/>
              </a:solidFill>
            </a:endParaRPr>
          </a:p>
        </p:txBody>
      </p:sp>
      <p:sp>
        <p:nvSpPr>
          <p:cNvPr id="39939" name="Rectangle 2"/>
          <p:cNvSpPr>
            <a:spLocks noGrp="1" noRot="1" noChangeAspect="1" noChangeArrowheads="1" noTextEdit="1"/>
          </p:cNvSpPr>
          <p:nvPr>
            <p:ph type="sldImg"/>
          </p:nvPr>
        </p:nvSpPr>
        <p:spPr>
          <a:xfrm>
            <a:off x="1225550" y="679450"/>
            <a:ext cx="4635500" cy="3476625"/>
          </a:xfrm>
          <a:ln/>
        </p:spPr>
      </p:sp>
      <p:sp>
        <p:nvSpPr>
          <p:cNvPr id="39940" name="Rectangle 3"/>
          <p:cNvSpPr>
            <a:spLocks noGrp="1" noChangeArrowheads="1"/>
          </p:cNvSpPr>
          <p:nvPr>
            <p:ph type="body" idx="1"/>
          </p:nvPr>
        </p:nvSpPr>
        <p:spPr>
          <a:noFill/>
          <a:ln/>
        </p:spPr>
        <p:txBody>
          <a:bodyPr/>
          <a:lstStyle/>
          <a:p>
            <a:endParaRPr lang="en-US" dirty="0" smtClean="0">
              <a:latin typeface="Times" pitchFamily="-110"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7"/>
          <p:cNvSpPr>
            <a:spLocks noGrp="1" noChangeArrowheads="1"/>
          </p:cNvSpPr>
          <p:nvPr>
            <p:ph type="sldNum" sz="quarter" idx="5"/>
          </p:nvPr>
        </p:nvSpPr>
        <p:spPr>
          <a:noFill/>
        </p:spPr>
        <p:txBody>
          <a:bodyPr/>
          <a:lstStyle/>
          <a:p>
            <a:fld id="{17B0154B-113D-41AD-B934-AAAE730B1CBB}" type="slidenum">
              <a:rPr lang="en-US">
                <a:solidFill>
                  <a:srgbClr val="000000"/>
                </a:solidFill>
              </a:rPr>
              <a:pPr/>
              <a:t>14</a:t>
            </a:fld>
            <a:endParaRPr lang="en-US">
              <a:solidFill>
                <a:srgbClr val="000000"/>
              </a:solidFill>
            </a:endParaRPr>
          </a:p>
        </p:txBody>
      </p:sp>
      <p:sp>
        <p:nvSpPr>
          <p:cNvPr id="44035" name="Rectangle 2"/>
          <p:cNvSpPr>
            <a:spLocks noGrp="1" noRot="1" noChangeAspect="1" noChangeArrowheads="1" noTextEdit="1"/>
          </p:cNvSpPr>
          <p:nvPr>
            <p:ph type="sldImg"/>
          </p:nvPr>
        </p:nvSpPr>
        <p:spPr>
          <a:xfrm>
            <a:off x="1225550" y="679450"/>
            <a:ext cx="4635500" cy="3476625"/>
          </a:xfrm>
          <a:ln/>
        </p:spPr>
      </p:sp>
      <p:sp>
        <p:nvSpPr>
          <p:cNvPr id="44036" name="Rectangle 3"/>
          <p:cNvSpPr>
            <a:spLocks noGrp="1" noChangeArrowheads="1"/>
          </p:cNvSpPr>
          <p:nvPr>
            <p:ph type="body" idx="1"/>
          </p:nvPr>
        </p:nvSpPr>
        <p:spPr>
          <a:noFill/>
          <a:ln/>
        </p:spPr>
        <p:txBody>
          <a:bodyPr/>
          <a:lstStyle/>
          <a:p>
            <a:pPr>
              <a:lnSpc>
                <a:spcPct val="80000"/>
              </a:lnSpc>
            </a:pPr>
            <a:endParaRPr lang="en-US" sz="800" dirty="0">
              <a:latin typeface="Times" pitchFamily="-110"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7"/>
          <p:cNvSpPr>
            <a:spLocks noGrp="1" noChangeArrowheads="1"/>
          </p:cNvSpPr>
          <p:nvPr>
            <p:ph type="sldNum" sz="quarter" idx="5"/>
          </p:nvPr>
        </p:nvSpPr>
        <p:spPr>
          <a:noFill/>
        </p:spPr>
        <p:txBody>
          <a:bodyPr/>
          <a:lstStyle/>
          <a:p>
            <a:fld id="{142E7658-611E-49D0-BCB3-A56AC29E4D4D}" type="slidenum">
              <a:rPr lang="en-US">
                <a:solidFill>
                  <a:srgbClr val="000000"/>
                </a:solidFill>
              </a:rPr>
              <a:pPr/>
              <a:t>15</a:t>
            </a:fld>
            <a:endParaRPr lang="en-US">
              <a:solidFill>
                <a:srgbClr val="000000"/>
              </a:solidFill>
            </a:endParaRPr>
          </a:p>
        </p:txBody>
      </p:sp>
      <p:sp>
        <p:nvSpPr>
          <p:cNvPr id="50179" name="Rectangle 2"/>
          <p:cNvSpPr>
            <a:spLocks noGrp="1" noRot="1" noChangeAspect="1" noChangeArrowheads="1" noTextEdit="1"/>
          </p:cNvSpPr>
          <p:nvPr>
            <p:ph type="sldImg"/>
          </p:nvPr>
        </p:nvSpPr>
        <p:spPr>
          <a:xfrm>
            <a:off x="1225550" y="679450"/>
            <a:ext cx="4635500" cy="3476625"/>
          </a:xfrm>
          <a:ln/>
        </p:spPr>
      </p:sp>
      <p:sp>
        <p:nvSpPr>
          <p:cNvPr id="50180" name="Rectangle 3"/>
          <p:cNvSpPr>
            <a:spLocks noGrp="1" noChangeArrowheads="1"/>
          </p:cNvSpPr>
          <p:nvPr>
            <p:ph type="body" idx="1"/>
          </p:nvPr>
        </p:nvSpPr>
        <p:spPr>
          <a:noFill/>
          <a:ln/>
        </p:spPr>
        <p:txBody>
          <a:bodyPr/>
          <a:lstStyle/>
          <a:p>
            <a:r>
              <a:rPr lang="en-US" smtClean="0">
                <a:latin typeface="Times" pitchFamily="-110" charset="0"/>
              </a:rPr>
              <a:t>Extreme conditions impact our all hazards response as well.  Oil spilled on ice requires a completely different set of tactics than warm water.  This spill occurred in Duluth, MN, and required sawing out contaminated blocks of ice and disposal via heavy vehicle.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Slide Image Placeholder 1"/>
          <p:cNvSpPr>
            <a:spLocks noGrp="1" noRot="1" noChangeAspect="1" noTextEdit="1"/>
          </p:cNvSpPr>
          <p:nvPr>
            <p:ph type="sldImg"/>
          </p:nvPr>
        </p:nvSpPr>
        <p:spPr bwMode="auto">
          <a:noFill/>
          <a:ln>
            <a:solidFill>
              <a:srgbClr val="000000"/>
            </a:solidFill>
            <a:miter lim="800000"/>
            <a:headEnd/>
            <a:tailEnd/>
          </a:ln>
        </p:spPr>
      </p:sp>
      <p:sp>
        <p:nvSpPr>
          <p:cNvPr id="36867"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77E780E5-90C0-4AC9-A5F0-98ADB93C7F4D}"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Slide Image Placeholder 1"/>
          <p:cNvSpPr>
            <a:spLocks noGrp="1" noRot="1" noChangeAspect="1" noTextEdit="1"/>
          </p:cNvSpPr>
          <p:nvPr>
            <p:ph type="sldImg"/>
          </p:nvPr>
        </p:nvSpPr>
        <p:spPr bwMode="auto">
          <a:xfrm>
            <a:off x="1179513" y="695325"/>
            <a:ext cx="4651375" cy="3487738"/>
          </a:xfrm>
          <a:noFill/>
          <a:ln>
            <a:solidFill>
              <a:srgbClr val="000000"/>
            </a:solidFill>
            <a:miter lim="800000"/>
            <a:headEnd/>
            <a:tailEnd/>
          </a:ln>
        </p:spPr>
      </p:sp>
      <p:sp>
        <p:nvSpPr>
          <p:cNvPr id="491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p>
        </p:txBody>
      </p:sp>
      <p:sp>
        <p:nvSpPr>
          <p:cNvPr id="34820" name="Slide Number Placeholder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41F9F75E-7523-4A28-8FE9-729AE30628EF}" type="slidenum">
              <a:rPr lang="en-US" smtClean="0"/>
              <a:pPr fontAlgn="base">
                <a:spcBef>
                  <a:spcPct val="0"/>
                </a:spcBef>
                <a:spcAft>
                  <a:spcPct val="0"/>
                </a:spcAft>
                <a:defRPr/>
              </a:pPr>
              <a:t>24</a:t>
            </a:fld>
            <a:endParaRPr 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smtClean="0">
                <a:solidFill>
                  <a:prstClr val="black"/>
                </a:solidFill>
              </a:rPr>
              <a:pPr>
                <a:defRPr/>
              </a:pPr>
              <a:t>36</a:t>
            </a:fld>
            <a:endParaRPr lang="en-US" dirty="0">
              <a:solidFill>
                <a:prstClr val="black"/>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2</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3</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4</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5</a:t>
            </a:fld>
            <a:endParaRPr lang="en-US" dirty="0">
              <a:solidFill>
                <a:prstClr val="black"/>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1181100" y="696913"/>
            <a:ext cx="4648200" cy="3486150"/>
          </a:xfrm>
          <a:noFill/>
          <a:ln>
            <a:solidFill>
              <a:srgbClr val="000000"/>
            </a:solidFill>
            <a:miter lim="800000"/>
            <a:headEnd/>
            <a:tailEnd/>
          </a:ln>
        </p:spPr>
      </p:sp>
      <p:sp>
        <p:nvSpPr>
          <p:cNvPr id="74755"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endParaRPr lang="en-US" dirty="0" smtClean="0"/>
          </a:p>
        </p:txBody>
      </p:sp>
      <p:sp>
        <p:nvSpPr>
          <p:cNvPr id="4" name="Slide Number Placeholder 3"/>
          <p:cNvSpPr>
            <a:spLocks noGrp="1"/>
          </p:cNvSpPr>
          <p:nvPr>
            <p:ph type="sldNum" sz="quarter" idx="5"/>
          </p:nvPr>
        </p:nvSpPr>
        <p:spPr/>
        <p:txBody>
          <a:bodyPr/>
          <a:lstStyle/>
          <a:p>
            <a:pPr>
              <a:defRPr/>
            </a:pPr>
            <a:fld id="{9EE10ECD-E822-46CB-94F0-1140932A9FAC}" type="slidenum">
              <a:rPr lang="en-US">
                <a:solidFill>
                  <a:prstClr val="black"/>
                </a:solidFill>
              </a:rPr>
              <a:pPr>
                <a:defRPr/>
              </a:pPr>
              <a:t>6</a:t>
            </a:fld>
            <a:endParaRPr lang="en-US" dirty="0">
              <a:solidFill>
                <a:prstClr val="black"/>
              </a:solidFill>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81100" y="696913"/>
            <a:ext cx="4648200" cy="3486150"/>
          </a:xfrm>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71BDEAAD-D307-4563-8554-D6358A705484}" type="slidenum">
              <a:rPr lang="en-US">
                <a:solidFill>
                  <a:prstClr val="black"/>
                </a:solidFill>
              </a:rPr>
              <a:pPr>
                <a:defRPr/>
              </a:pPr>
              <a:t>7</a:t>
            </a:fld>
            <a:endParaRPr lang="en-US">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7"/>
          <p:cNvSpPr>
            <a:spLocks noGrp="1" noChangeArrowheads="1"/>
          </p:cNvSpPr>
          <p:nvPr>
            <p:ph type="sldNum" sz="quarter" idx="5"/>
          </p:nvPr>
        </p:nvSpPr>
        <p:spPr>
          <a:noFill/>
        </p:spPr>
        <p:txBody>
          <a:bodyPr/>
          <a:lstStyle/>
          <a:p>
            <a:fld id="{0232D02C-0285-4664-9060-BBFFF052898C}" type="slidenum">
              <a:rPr lang="en-US">
                <a:solidFill>
                  <a:srgbClr val="000000"/>
                </a:solidFill>
              </a:rPr>
              <a:pPr/>
              <a:t>8</a:t>
            </a:fld>
            <a:endParaRPr lang="en-US">
              <a:solidFill>
                <a:srgbClr val="000000"/>
              </a:solidFill>
            </a:endParaRPr>
          </a:p>
        </p:txBody>
      </p:sp>
      <p:sp>
        <p:nvSpPr>
          <p:cNvPr id="34819" name="Rectangle 2"/>
          <p:cNvSpPr>
            <a:spLocks noGrp="1" noRot="1" noChangeAspect="1" noChangeArrowheads="1" noTextEdit="1"/>
          </p:cNvSpPr>
          <p:nvPr>
            <p:ph type="sldImg"/>
          </p:nvPr>
        </p:nvSpPr>
        <p:spPr>
          <a:xfrm>
            <a:off x="1225550" y="679450"/>
            <a:ext cx="4635500" cy="3476625"/>
          </a:xfrm>
          <a:ln/>
        </p:spPr>
      </p:sp>
      <p:sp>
        <p:nvSpPr>
          <p:cNvPr id="34820" name="Rectangle 3"/>
          <p:cNvSpPr>
            <a:spLocks noGrp="1" noChangeArrowheads="1"/>
          </p:cNvSpPr>
          <p:nvPr>
            <p:ph type="body" idx="1"/>
          </p:nvPr>
        </p:nvSpPr>
        <p:spPr>
          <a:noFill/>
          <a:ln/>
        </p:spPr>
        <p:txBody>
          <a:bodyPr/>
          <a:lstStyle/>
          <a:p>
            <a:r>
              <a:rPr lang="en-US" dirty="0" smtClean="0">
                <a:latin typeface="Times" pitchFamily="-110" charset="0"/>
              </a:rPr>
              <a:t>The Coast Guard men and women of the Ninth District are dedicated to year-round service to the people of the Great Lakes.  Our regional headquarters is here in Cleveland, and we oversee four sectors that span the U. S. Great Lakes.  Our sector offices are located in the great </a:t>
            </a:r>
            <a:r>
              <a:rPr lang="en-US" dirty="0" err="1" smtClean="0">
                <a:latin typeface="Times" pitchFamily="-110" charset="0"/>
              </a:rPr>
              <a:t>midwestern</a:t>
            </a:r>
            <a:r>
              <a:rPr lang="en-US" dirty="0" smtClean="0">
                <a:latin typeface="Times" pitchFamily="-110" charset="0"/>
              </a:rPr>
              <a:t> cities of Buffalo, Detroit, Milwaukee and Sault Ste. Marie.  Together we supervise the activities of 47 multi-mission stations, 10 cutters, 2 air stations, 2 air facilities, 4 marine safety units, 2 marine safety detachments and a variety of other units.  Our strength is truly our people, including active duty, Reserve, civilian and Auxiliary, who live by our core values of honor, respect and devotion to duty.  Under the leadership of the district commander, Rear Admiral Fred Midgette, we embrace his watch words of people, professionalism and partnerships.</a:t>
            </a:r>
          </a:p>
          <a:p>
            <a:endParaRPr lang="en-US" dirty="0" smtClean="0">
              <a:latin typeface="Times" pitchFamily="-110" charset="0"/>
            </a:endParaRPr>
          </a:p>
          <a:p>
            <a:r>
              <a:rPr lang="en-US" dirty="0" smtClean="0">
                <a:latin typeface="Times" pitchFamily="-110" charset="0"/>
              </a:rPr>
              <a:t>We are the only DHS component, and one of few other federal agencies, with the responsibility resting with one commander for the entire Great Lakes; from Massena, NY to Duluth and beyond. This places the service in a unique position to identify trends and issues with the potential to affect the entire region.</a:t>
            </a:r>
          </a:p>
          <a:p>
            <a:endParaRPr lang="en-US" dirty="0" smtClean="0">
              <a:latin typeface="Times" pitchFamily="-110" charset="0"/>
            </a:endParaRPr>
          </a:p>
          <a:p>
            <a:r>
              <a:rPr lang="en-US" dirty="0" smtClean="0">
                <a:latin typeface="Times" pitchFamily="-110" charset="0"/>
              </a:rPr>
              <a:t>RESOURCES:</a:t>
            </a:r>
          </a:p>
          <a:p>
            <a:r>
              <a:rPr lang="en-US" dirty="0" smtClean="0">
                <a:latin typeface="Times" pitchFamily="-110" charset="0"/>
              </a:rPr>
              <a:t>10 HH-65C helicopters</a:t>
            </a:r>
          </a:p>
          <a:p>
            <a:r>
              <a:rPr lang="en-US" dirty="0" smtClean="0">
                <a:latin typeface="Times" pitchFamily="-110" charset="0"/>
              </a:rPr>
              <a:t>187 boats (15 </a:t>
            </a:r>
            <a:r>
              <a:rPr lang="en-US" dirty="0" err="1" smtClean="0">
                <a:latin typeface="Times" pitchFamily="-110" charset="0"/>
              </a:rPr>
              <a:t>MLBs</a:t>
            </a:r>
            <a:r>
              <a:rPr lang="en-US" dirty="0" smtClean="0">
                <a:latin typeface="Times" pitchFamily="-110" charset="0"/>
              </a:rPr>
              <a:t>, 15 </a:t>
            </a:r>
            <a:r>
              <a:rPr lang="en-US" dirty="0" err="1" smtClean="0">
                <a:latin typeface="Times" pitchFamily="-110" charset="0"/>
              </a:rPr>
              <a:t>UTBs</a:t>
            </a:r>
            <a:r>
              <a:rPr lang="en-US" dirty="0" smtClean="0">
                <a:latin typeface="Times" pitchFamily="-110" charset="0"/>
              </a:rPr>
              <a:t>, 15 </a:t>
            </a:r>
            <a:r>
              <a:rPr lang="en-US" dirty="0" err="1" smtClean="0">
                <a:latin typeface="Times" pitchFamily="-110" charset="0"/>
              </a:rPr>
              <a:t>UTMs</a:t>
            </a:r>
            <a:r>
              <a:rPr lang="en-US" dirty="0" smtClean="0">
                <a:latin typeface="Times" pitchFamily="-110" charset="0"/>
              </a:rPr>
              <a:t>, 36 </a:t>
            </a:r>
            <a:r>
              <a:rPr lang="en-US" dirty="0" err="1" smtClean="0">
                <a:latin typeface="Times" pitchFamily="-110" charset="0"/>
              </a:rPr>
              <a:t>RB</a:t>
            </a:r>
            <a:r>
              <a:rPr lang="en-US" dirty="0" smtClean="0">
                <a:latin typeface="Times" pitchFamily="-110" charset="0"/>
              </a:rPr>
              <a:t>-S, 32 </a:t>
            </a:r>
            <a:r>
              <a:rPr lang="en-US" dirty="0" err="1" smtClean="0">
                <a:latin typeface="Times" pitchFamily="-110" charset="0"/>
              </a:rPr>
              <a:t>UTL</a:t>
            </a:r>
            <a:r>
              <a:rPr lang="en-US" dirty="0" smtClean="0">
                <a:latin typeface="Times" pitchFamily="-110" charset="0"/>
              </a:rPr>
              <a:t>, 7 </a:t>
            </a:r>
            <a:r>
              <a:rPr lang="en-US" dirty="0" err="1" smtClean="0">
                <a:latin typeface="Times" pitchFamily="-110" charset="0"/>
              </a:rPr>
              <a:t>SPC</a:t>
            </a:r>
            <a:r>
              <a:rPr lang="en-US" dirty="0" smtClean="0">
                <a:latin typeface="Times" pitchFamily="-110" charset="0"/>
              </a:rPr>
              <a:t>, 5 </a:t>
            </a:r>
            <a:r>
              <a:rPr lang="en-US" dirty="0" err="1" smtClean="0">
                <a:latin typeface="Times" pitchFamily="-110" charset="0"/>
              </a:rPr>
              <a:t>BUSL</a:t>
            </a:r>
            <a:r>
              <a:rPr lang="en-US" dirty="0" smtClean="0">
                <a:latin typeface="Times" pitchFamily="-110" charset="0"/>
              </a:rPr>
              <a:t>, 10 </a:t>
            </a:r>
            <a:r>
              <a:rPr lang="en-US" dirty="0" err="1" smtClean="0">
                <a:latin typeface="Times" pitchFamily="-110" charset="0"/>
              </a:rPr>
              <a:t>TANB</a:t>
            </a:r>
            <a:r>
              <a:rPr lang="en-US" dirty="0" smtClean="0">
                <a:latin typeface="Times" pitchFamily="-110" charset="0"/>
              </a:rPr>
              <a:t>, 29 SKI, 25 cutter)</a:t>
            </a:r>
          </a:p>
          <a:p>
            <a:r>
              <a:rPr lang="en-US" dirty="0" smtClean="0">
                <a:latin typeface="Times" pitchFamily="-110" charset="0"/>
              </a:rPr>
              <a:t>10 cutters</a:t>
            </a:r>
          </a:p>
          <a:p>
            <a:endParaRPr lang="en-US" dirty="0" smtClean="0">
              <a:latin typeface="Times" pitchFamily="-110"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Slide Image Placeholder 1"/>
          <p:cNvSpPr>
            <a:spLocks noGrp="1" noRot="1" noChangeAspect="1" noTextEdit="1"/>
          </p:cNvSpPr>
          <p:nvPr>
            <p:ph type="sldImg"/>
          </p:nvPr>
        </p:nvSpPr>
        <p:spPr>
          <a:xfrm>
            <a:off x="1225550" y="679450"/>
            <a:ext cx="4635500" cy="3476625"/>
          </a:xfrm>
          <a:ln/>
        </p:spPr>
      </p:sp>
      <p:sp>
        <p:nvSpPr>
          <p:cNvPr id="35843" name="Notes Placeholder 2"/>
          <p:cNvSpPr>
            <a:spLocks noGrp="1"/>
          </p:cNvSpPr>
          <p:nvPr>
            <p:ph type="body" idx="1"/>
          </p:nvPr>
        </p:nvSpPr>
        <p:spPr>
          <a:noFill/>
          <a:ln/>
        </p:spPr>
        <p:txBody>
          <a:bodyPr/>
          <a:lstStyle/>
          <a:p>
            <a:endParaRPr lang="en-US" dirty="0" smtClean="0">
              <a:latin typeface="Times" pitchFamily="-110" charset="0"/>
            </a:endParaRPr>
          </a:p>
        </p:txBody>
      </p:sp>
      <p:sp>
        <p:nvSpPr>
          <p:cNvPr id="35844" name="Slide Number Placeholder 3"/>
          <p:cNvSpPr>
            <a:spLocks noGrp="1"/>
          </p:cNvSpPr>
          <p:nvPr>
            <p:ph type="sldNum" sz="quarter" idx="5"/>
          </p:nvPr>
        </p:nvSpPr>
        <p:spPr>
          <a:noFill/>
        </p:spPr>
        <p:txBody>
          <a:bodyPr/>
          <a:lstStyle/>
          <a:p>
            <a:fld id="{13E34BB2-B947-4DA1-BA7A-2B55D2A2F32A}" type="slidenum">
              <a:rPr lang="en-US">
                <a:solidFill>
                  <a:srgbClr val="000000"/>
                </a:solidFill>
              </a:rPr>
              <a:pPr/>
              <a:t>9</a:t>
            </a:fld>
            <a:endParaRPr lang="en-US">
              <a:solidFill>
                <a:srgbClr val="000000"/>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370021" y="381000"/>
            <a:ext cx="6859587"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1371600" y="1676400"/>
            <a:ext cx="6858000" cy="4267200"/>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quarter" idx="10"/>
          </p:nvPr>
        </p:nvSpPr>
        <p:spPr/>
        <p:txBody>
          <a:bodyPr/>
          <a:lstStyle>
            <a:lvl1pPr algn="l">
              <a:defRPr/>
            </a:lvl1pPr>
          </a:lstStyle>
          <a:p>
            <a:pPr>
              <a:defRPr/>
            </a:pPr>
            <a:endParaRPr lang="en-US">
              <a:solidFill>
                <a:prstClr val="black"/>
              </a:solidFill>
            </a:endParaRPr>
          </a:p>
        </p:txBody>
      </p:sp>
      <p:sp>
        <p:nvSpPr>
          <p:cNvPr id="5" name="Footer Placeholder 4"/>
          <p:cNvSpPr>
            <a:spLocks noGrp="1"/>
          </p:cNvSpPr>
          <p:nvPr>
            <p:ph type="ftr" sz="quarter" idx="11"/>
          </p:nvPr>
        </p:nvSpPr>
        <p:spPr>
          <a:xfrm>
            <a:off x="2286000" y="6324600"/>
            <a:ext cx="2895600" cy="379414"/>
          </a:xfrm>
          <a:prstGeom prst="rect">
            <a:avLst/>
          </a:prstGeom>
        </p:spPr>
        <p:txBody>
          <a:bodyPr/>
          <a:lstStyle>
            <a:lvl1pPr>
              <a:defRPr>
                <a:latin typeface="Arial" charset="0"/>
                <a:cs typeface="Arial" charset="0"/>
              </a:defRPr>
            </a:lvl1pPr>
          </a:lstStyle>
          <a:p>
            <a:pPr fontAlgn="base">
              <a:spcBef>
                <a:spcPct val="0"/>
              </a:spcBef>
              <a:spcAft>
                <a:spcPct val="0"/>
              </a:spcAft>
              <a:defRPr/>
            </a:pPr>
            <a:endParaRPr lang="en-US">
              <a:solidFill>
                <a:prstClr val="black"/>
              </a:solidFill>
              <a:ea typeface="ＭＳ Ｐゴシック" pitchFamily="-110" charset="-128"/>
            </a:endParaRPr>
          </a:p>
        </p:txBody>
      </p:sp>
      <p:sp>
        <p:nvSpPr>
          <p:cNvPr id="6" name="Slide Number Placeholder 5"/>
          <p:cNvSpPr>
            <a:spLocks noGrp="1"/>
          </p:cNvSpPr>
          <p:nvPr>
            <p:ph type="sldNum" sz="quarter" idx="12"/>
          </p:nvPr>
        </p:nvSpPr>
        <p:spPr>
          <a:xfrm>
            <a:off x="5410200" y="6324600"/>
            <a:ext cx="1905000" cy="379414"/>
          </a:xfrm>
          <a:prstGeom prst="rect">
            <a:avLst/>
          </a:prstGeom>
        </p:spPr>
        <p:txBody>
          <a:bodyPr/>
          <a:lstStyle>
            <a:lvl1pPr>
              <a:defRPr>
                <a:latin typeface="Arial" charset="0"/>
                <a:cs typeface="Arial" charset="0"/>
              </a:defRPr>
            </a:lvl1pPr>
          </a:lstStyle>
          <a:p>
            <a:pPr fontAlgn="base">
              <a:spcBef>
                <a:spcPct val="0"/>
              </a:spcBef>
              <a:spcAft>
                <a:spcPct val="0"/>
              </a:spcAft>
              <a:defRPr/>
            </a:pPr>
            <a:fld id="{144462C2-3823-4C5C-8EB5-84E4A7921AB2}" type="slidenum">
              <a:rPr lang="en-US">
                <a:solidFill>
                  <a:prstClr val="black"/>
                </a:solidFill>
                <a:ea typeface="ＭＳ Ｐゴシック" pitchFamily="-110" charset="-128"/>
              </a:rPr>
              <a:pPr fontAlgn="base">
                <a:spcBef>
                  <a:spcPct val="0"/>
                </a:spcBef>
                <a:spcAft>
                  <a:spcPct val="0"/>
                </a:spcAft>
                <a:defRPr/>
              </a:pPr>
              <a:t>‹#›</a:t>
            </a:fld>
            <a:endParaRPr lang="en-US">
              <a:solidFill>
                <a:prstClr val="black"/>
              </a:solidFill>
              <a:ea typeface="ＭＳ Ｐゴシック" pitchFamily="-110" charset="-128"/>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81"/>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smtClean="0"/>
              <a:t>Click to edit Master subtitle style</a:t>
            </a:r>
            <a:endParaRPr 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B5064E2-E198-4359-8180-EE7613520488}"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3BDBCF93-08F9-46A7-A13F-0C4F26F9C4A9}"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 xmlns:p14="http://schemas.microsoft.com/office/powerpoint/2010/main" val="2468848400"/>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lvl1pPr>
              <a:defRPr/>
            </a:lvl1pPr>
          </a:lstStyle>
          <a:p>
            <a:fld id="{FA6EA66A-7E64-43B3-A002-9720DB00F085}" type="slidenum">
              <a:rPr lang="en-US"/>
              <a:pPr/>
              <a:t>‹#›</a:t>
            </a:fld>
            <a:endParaRPr lang="en-US"/>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F2D7305-BF1E-40BB-8E09-529C559B88AE}" type="datetime4">
              <a:rPr lang="en-US">
                <a:solidFill>
                  <a:srgbClr val="000000"/>
                </a:solidFill>
              </a:rPr>
              <a:pPr/>
              <a:t>January 15, 2016</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Company Confidential</a:t>
            </a:r>
          </a:p>
        </p:txBody>
      </p:sp>
      <p:sp>
        <p:nvSpPr>
          <p:cNvPr id="4" name="Slide Number Placeholder 3"/>
          <p:cNvSpPr>
            <a:spLocks noGrp="1"/>
          </p:cNvSpPr>
          <p:nvPr>
            <p:ph type="sldNum" sz="quarter" idx="12"/>
          </p:nvPr>
        </p:nvSpPr>
        <p:spPr/>
        <p:txBody>
          <a:bodyPr/>
          <a:lstStyle>
            <a:lvl1pPr>
              <a:defRPr/>
            </a:lvl1pPr>
          </a:lstStyle>
          <a:p>
            <a:fld id="{30AF9728-EFC5-4382-A6C3-407CEE53AE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FF2D7305-BF1E-40BB-8E09-529C559B88AE}" type="datetime4">
              <a:rPr lang="en-US">
                <a:solidFill>
                  <a:srgbClr val="000000"/>
                </a:solidFill>
              </a:rPr>
              <a:pPr/>
              <a:t>January 15, 2016</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Company Confidential</a:t>
            </a:r>
          </a:p>
        </p:txBody>
      </p:sp>
      <p:sp>
        <p:nvSpPr>
          <p:cNvPr id="4" name="Slide Number Placeholder 3"/>
          <p:cNvSpPr>
            <a:spLocks noGrp="1"/>
          </p:cNvSpPr>
          <p:nvPr>
            <p:ph type="sldNum" sz="quarter" idx="12"/>
          </p:nvPr>
        </p:nvSpPr>
        <p:spPr/>
        <p:txBody>
          <a:bodyPr/>
          <a:lstStyle>
            <a:lvl1pPr>
              <a:defRPr/>
            </a:lvl1pPr>
          </a:lstStyle>
          <a:p>
            <a:fld id="{30AF9728-EFC5-4382-A6C3-407CEE53AE2B}"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fld id="{2AFE1887-C170-461E-81D3-0D0EEF51D719}" type="datetime4">
              <a:rPr lang="en-US">
                <a:solidFill>
                  <a:srgbClr val="000000"/>
                </a:solidFill>
              </a:rPr>
              <a:pPr/>
              <a:t>January 15, 2016</a:t>
            </a:fld>
            <a:endParaRPr lang="en-US">
              <a:solidFill>
                <a:srgbClr val="000000"/>
              </a:solidFill>
            </a:endParaRPr>
          </a:p>
        </p:txBody>
      </p:sp>
      <p:sp>
        <p:nvSpPr>
          <p:cNvPr id="3" name="Footer Placeholder 2"/>
          <p:cNvSpPr>
            <a:spLocks noGrp="1"/>
          </p:cNvSpPr>
          <p:nvPr>
            <p:ph type="ftr" sz="quarter" idx="11"/>
          </p:nvPr>
        </p:nvSpPr>
        <p:spPr/>
        <p:txBody>
          <a:bodyPr/>
          <a:lstStyle>
            <a:lvl1pPr>
              <a:defRPr/>
            </a:lvl1pPr>
          </a:lstStyle>
          <a:p>
            <a:r>
              <a:rPr lang="en-US">
                <a:solidFill>
                  <a:srgbClr val="000000"/>
                </a:solidFill>
              </a:rPr>
              <a:t>Company Confidential</a:t>
            </a:r>
          </a:p>
        </p:txBody>
      </p:sp>
      <p:sp>
        <p:nvSpPr>
          <p:cNvPr id="4" name="Slide Number Placeholder 3"/>
          <p:cNvSpPr>
            <a:spLocks noGrp="1"/>
          </p:cNvSpPr>
          <p:nvPr>
            <p:ph type="sldNum" sz="quarter" idx="12"/>
          </p:nvPr>
        </p:nvSpPr>
        <p:spPr/>
        <p:txBody>
          <a:bodyPr/>
          <a:lstStyle>
            <a:lvl1pPr>
              <a:defRPr/>
            </a:lvl1pPr>
          </a:lstStyle>
          <a:p>
            <a:fld id="{6121E72A-E526-4679-8A01-AB56BAAEA1F3}" type="slidenum">
              <a:rPr lang="en-US">
                <a:solidFill>
                  <a:srgbClr val="000000"/>
                </a:solidFill>
              </a:rPr>
              <a:pPr/>
              <a:t>‹#›</a:t>
            </a:fld>
            <a:endParaRPr lang="en-US">
              <a:solidFill>
                <a:srgbClr val="000000"/>
              </a:solidFill>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612"/>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lvl1pPr>
          </a:lstStyle>
          <a:p>
            <a:pPr>
              <a:defRPr/>
            </a:pPr>
            <a:fld id="{67EEA54D-D78F-41B0-90EF-A6CFF7D38C1C}" type="datetimeFigureOut">
              <a:rPr lang="en-US"/>
              <a:pPr>
                <a:defRPr/>
              </a:pPr>
              <a:t>01/15/2016</a:t>
            </a:fld>
            <a:endParaRPr lang="en-US" dirty="0"/>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808DAF93-8CFD-4DD4-8171-4577F09944B7}" type="slidenum">
              <a:rPr lang="en-US"/>
              <a:pPr>
                <a:defRPr/>
              </a:pPr>
              <a:t>‹#›</a:t>
            </a:fld>
            <a:endParaRPr lang="en-US" dirty="0"/>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smtClean="0"/>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11"/>
          </p:nvPr>
        </p:nvSpPr>
        <p:spPr>
          <a:xfrm>
            <a:off x="3124200" y="6356350"/>
            <a:ext cx="2895600" cy="365125"/>
          </a:xfrm>
          <a:prstGeom prst="rect">
            <a:avLst/>
          </a:prstGeom>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Relationship Id="rId2" Type="http://schemas.openxmlformats.org/officeDocument/2006/relationships/theme" Target="../theme/theme1.xml"/><Relationship Id="rId1" Type="http://schemas.openxmlformats.org/officeDocument/2006/relationships/slideLayout" Target="../slideLayouts/slideLayout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1.xml"/></Relationships>
</file>

<file path=ppt/slideMasters/_rels/slideMaster1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1.xml"/><Relationship Id="rId1" Type="http://schemas.openxmlformats.org/officeDocument/2006/relationships/slideLayout" Target="../slideLayouts/slideLayout12.xml"/></Relationships>
</file>

<file path=ppt/slideMasters/_rels/slideMaster1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2.xml"/><Relationship Id="rId1" Type="http://schemas.openxmlformats.org/officeDocument/2006/relationships/slideLayout" Target="../slideLayouts/slideLayout13.xml"/></Relationships>
</file>

<file path=ppt/slideMasters/_rels/slideMaster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3.xml"/><Relationship Id="rId1" Type="http://schemas.openxmlformats.org/officeDocument/2006/relationships/slideLayout" Target="../slideLayouts/slideLayout14.xml"/></Relationships>
</file>

<file path=ppt/slideMasters/_rels/slideMaster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4.xml"/><Relationship Id="rId1" Type="http://schemas.openxmlformats.org/officeDocument/2006/relationships/slideLayout" Target="../slideLayouts/slideLayout15.xml"/></Relationships>
</file>

<file path=ppt/slideMasters/_rels/slideMaster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5.xml"/><Relationship Id="rId1" Type="http://schemas.openxmlformats.org/officeDocument/2006/relationships/slideLayout" Target="../slideLayouts/slideLayout16.xml"/><Relationship Id="rId4" Type="http://schemas.openxmlformats.org/officeDocument/2006/relationships/image" Target="../media/image3.png"/></Relationships>
</file>

<file path=ppt/slideMasters/_rels/slideMaster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6.xml"/><Relationship Id="rId1" Type="http://schemas.openxmlformats.org/officeDocument/2006/relationships/slideLayout" Target="../slideLayouts/slideLayout17.xml"/><Relationship Id="rId4" Type="http://schemas.openxmlformats.org/officeDocument/2006/relationships/image" Target="../media/image3.png"/></Relationships>
</file>

<file path=ppt/slideMasters/_rels/slideMaster1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7.xml"/><Relationship Id="rId1" Type="http://schemas.openxmlformats.org/officeDocument/2006/relationships/slideLayout" Target="../slideLayouts/slideLayout18.xml"/><Relationship Id="rId4" Type="http://schemas.openxmlformats.org/officeDocument/2006/relationships/image" Target="../media/image3.png"/></Relationships>
</file>

<file path=ppt/slideMasters/_rels/slideMaster1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8.xml"/><Relationship Id="rId1" Type="http://schemas.openxmlformats.org/officeDocument/2006/relationships/slideLayout" Target="../slideLayouts/slideLayout19.xml"/><Relationship Id="rId4" Type="http://schemas.openxmlformats.org/officeDocument/2006/relationships/image" Target="../media/image3.png"/></Relationships>
</file>

<file path=ppt/slideMasters/_rels/slideMaster1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19.xml"/><Relationship Id="rId1" Type="http://schemas.openxmlformats.org/officeDocument/2006/relationships/slideLayout" Target="../slideLayouts/slideLayout20.xml"/><Relationship Id="rId4" Type="http://schemas.openxmlformats.org/officeDocument/2006/relationships/image" Target="../media/image3.png"/></Relationships>
</file>

<file path=ppt/slideMasters/_rels/slideMaster2.xml.rels><?xml version="1.0" encoding="UTF-8" standalone="yes"?>
<Relationships xmlns="http://schemas.openxmlformats.org/package/2006/relationships"><Relationship Id="rId2" Type="http://schemas.openxmlformats.org/officeDocument/2006/relationships/theme" Target="../theme/theme2.xml"/><Relationship Id="rId1" Type="http://schemas.openxmlformats.org/officeDocument/2006/relationships/slideLayout" Target="../slideLayouts/slideLayout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0.xml"/><Relationship Id="rId1" Type="http://schemas.openxmlformats.org/officeDocument/2006/relationships/slideLayout" Target="../slideLayouts/slideLayout21.xml"/><Relationship Id="rId4" Type="http://schemas.openxmlformats.org/officeDocument/2006/relationships/image" Target="../media/image3.png"/></Relationships>
</file>

<file path=ppt/slideMasters/_rels/slideMaster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heme" Target="../theme/theme21.xml"/><Relationship Id="rId1" Type="http://schemas.openxmlformats.org/officeDocument/2006/relationships/slideLayout" Target="../slideLayouts/slideLayout22.xml"/><Relationship Id="rId4" Type="http://schemas.openxmlformats.org/officeDocument/2006/relationships/image" Target="../media/image3.png"/></Relationships>
</file>

<file path=ppt/slideMasters/_rels/slideMaster22.xml.rels><?xml version="1.0" encoding="UTF-8" standalone="yes"?>
<Relationships xmlns="http://schemas.openxmlformats.org/package/2006/relationships"><Relationship Id="rId2" Type="http://schemas.openxmlformats.org/officeDocument/2006/relationships/theme" Target="../theme/theme22.xml"/><Relationship Id="rId1" Type="http://schemas.openxmlformats.org/officeDocument/2006/relationships/slideLayout" Target="../slideLayouts/slideLayout23.xml"/></Relationships>
</file>

<file path=ppt/slideMasters/_rels/slideMaster23.xml.rels><?xml version="1.0" encoding="UTF-8" standalone="yes"?>
<Relationships xmlns="http://schemas.openxmlformats.org/package/2006/relationships"><Relationship Id="rId2" Type="http://schemas.openxmlformats.org/officeDocument/2006/relationships/theme" Target="../theme/theme23.xml"/><Relationship Id="rId1" Type="http://schemas.openxmlformats.org/officeDocument/2006/relationships/slideLayout" Target="../slideLayouts/slideLayout24.xml"/></Relationships>
</file>

<file path=ppt/slideMasters/_rels/slideMaster24.xml.rels><?xml version="1.0" encoding="UTF-8" standalone="yes"?>
<Relationships xmlns="http://schemas.openxmlformats.org/package/2006/relationships"><Relationship Id="rId2" Type="http://schemas.openxmlformats.org/officeDocument/2006/relationships/theme" Target="../theme/theme24.xml"/><Relationship Id="rId1" Type="http://schemas.openxmlformats.org/officeDocument/2006/relationships/slideLayout" Target="../slideLayouts/slideLayout25.xml"/></Relationships>
</file>

<file path=ppt/slideMasters/_rels/slideMaster25.xml.rels><?xml version="1.0" encoding="UTF-8" standalone="yes"?>
<Relationships xmlns="http://schemas.openxmlformats.org/package/2006/relationships"><Relationship Id="rId2" Type="http://schemas.openxmlformats.org/officeDocument/2006/relationships/theme" Target="../theme/theme25.xml"/><Relationship Id="rId1" Type="http://schemas.openxmlformats.org/officeDocument/2006/relationships/slideLayout" Target="../slideLayouts/slideLayout26.xml"/></Relationships>
</file>

<file path=ppt/slideMasters/_rels/slideMaster26.xml.rels><?xml version="1.0" encoding="UTF-8" standalone="yes"?>
<Relationships xmlns="http://schemas.openxmlformats.org/package/2006/relationships"><Relationship Id="rId2" Type="http://schemas.openxmlformats.org/officeDocument/2006/relationships/theme" Target="../theme/theme26.xml"/><Relationship Id="rId1" Type="http://schemas.openxmlformats.org/officeDocument/2006/relationships/slideLayout" Target="../slideLayouts/slideLayout27.xml"/></Relationships>
</file>

<file path=ppt/slideMasters/_rels/slideMaster2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7.xml"/><Relationship Id="rId1" Type="http://schemas.openxmlformats.org/officeDocument/2006/relationships/slideLayout" Target="../slideLayouts/slideLayout28.xml"/></Relationships>
</file>

<file path=ppt/slideMasters/_rels/slideMaster2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8.xml"/><Relationship Id="rId1" Type="http://schemas.openxmlformats.org/officeDocument/2006/relationships/slideLayout" Target="../slideLayouts/slideLayout29.xml"/></Relationships>
</file>

<file path=ppt/slideMasters/_rels/slideMaster2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9.xml"/><Relationship Id="rId1" Type="http://schemas.openxmlformats.org/officeDocument/2006/relationships/slideLayout" Target="../slideLayouts/slideLayout30.xml"/></Relationships>
</file>

<file path=ppt/slideMasters/_rels/slideMaster3.xml.rels><?xml version="1.0" encoding="UTF-8" standalone="yes"?>
<Relationships xmlns="http://schemas.openxmlformats.org/package/2006/relationships"><Relationship Id="rId2" Type="http://schemas.openxmlformats.org/officeDocument/2006/relationships/theme" Target="../theme/theme3.xml"/><Relationship Id="rId1" Type="http://schemas.openxmlformats.org/officeDocument/2006/relationships/slideLayout" Target="../slideLayouts/slideLayout3.xml"/></Relationships>
</file>

<file path=ppt/slideMasters/_rels/slideMaster3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0.xml"/><Relationship Id="rId1" Type="http://schemas.openxmlformats.org/officeDocument/2006/relationships/slideLayout" Target="../slideLayouts/slideLayout31.xml"/></Relationships>
</file>

<file path=ppt/slideMasters/_rels/slideMaster3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1.xml"/><Relationship Id="rId1" Type="http://schemas.openxmlformats.org/officeDocument/2006/relationships/slideLayout" Target="../slideLayouts/slideLayout32.xml"/></Relationships>
</file>

<file path=ppt/slideMasters/_rels/slideMaster3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32.xml"/><Relationship Id="rId1" Type="http://schemas.openxmlformats.org/officeDocument/2006/relationships/slideLayout" Target="../slideLayouts/slideLayout33.xml"/></Relationships>
</file>

<file path=ppt/slideMasters/_rels/slideMaster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3.xml"/><Relationship Id="rId1" Type="http://schemas.openxmlformats.org/officeDocument/2006/relationships/slideLayout" Target="../slideLayouts/slideLayout34.xml"/></Relationships>
</file>

<file path=ppt/slideMasters/_rels/slideMaster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4.xml"/><Relationship Id="rId1" Type="http://schemas.openxmlformats.org/officeDocument/2006/relationships/slideLayout" Target="../slideLayouts/slideLayout35.xml"/></Relationships>
</file>

<file path=ppt/slideMasters/_rels/slideMaster3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5.xml"/><Relationship Id="rId1" Type="http://schemas.openxmlformats.org/officeDocument/2006/relationships/slideLayout" Target="../slideLayouts/slideLayout36.xml"/></Relationships>
</file>

<file path=ppt/slideMasters/_rels/slideMaster3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6.xml"/><Relationship Id="rId1" Type="http://schemas.openxmlformats.org/officeDocument/2006/relationships/slideLayout" Target="../slideLayouts/slideLayout37.xml"/></Relationships>
</file>

<file path=ppt/slideMasters/_rels/slideMaster3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7.xml"/><Relationship Id="rId1" Type="http://schemas.openxmlformats.org/officeDocument/2006/relationships/slideLayout" Target="../slideLayouts/slideLayout38.xml"/></Relationships>
</file>

<file path=ppt/slideMasters/_rels/slideMaster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8.xml"/><Relationship Id="rId1" Type="http://schemas.openxmlformats.org/officeDocument/2006/relationships/slideLayout" Target="../slideLayouts/slideLayout39.xml"/></Relationships>
</file>

<file path=ppt/slideMasters/_rels/slideMaster3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39.xml"/><Relationship Id="rId1" Type="http://schemas.openxmlformats.org/officeDocument/2006/relationships/slideLayout" Target="../slideLayouts/slideLayout40.xml"/></Relationships>
</file>

<file path=ppt/slideMasters/_rels/slideMaster4.xml.rels><?xml version="1.0" encoding="UTF-8" standalone="yes"?>
<Relationships xmlns="http://schemas.openxmlformats.org/package/2006/relationships"><Relationship Id="rId2" Type="http://schemas.openxmlformats.org/officeDocument/2006/relationships/theme" Target="../theme/theme4.xml"/><Relationship Id="rId1" Type="http://schemas.openxmlformats.org/officeDocument/2006/relationships/slideLayout" Target="../slideLayouts/slideLayout4.xml"/></Relationships>
</file>

<file path=ppt/slideMasters/_rels/slideMaster4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0.xml"/><Relationship Id="rId1" Type="http://schemas.openxmlformats.org/officeDocument/2006/relationships/slideLayout" Target="../slideLayouts/slideLayout41.xml"/></Relationships>
</file>

<file path=ppt/slideMasters/_rels/slideMaster4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1.xml"/><Relationship Id="rId1" Type="http://schemas.openxmlformats.org/officeDocument/2006/relationships/slideLayout" Target="../slideLayouts/slideLayout42.xml"/></Relationships>
</file>

<file path=ppt/slideMasters/_rels/slideMaster4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2.xml"/><Relationship Id="rId1" Type="http://schemas.openxmlformats.org/officeDocument/2006/relationships/slideLayout" Target="../slideLayouts/slideLayout43.xml"/></Relationships>
</file>

<file path=ppt/slideMasters/_rels/slideMaster4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3.xml"/><Relationship Id="rId1" Type="http://schemas.openxmlformats.org/officeDocument/2006/relationships/slideLayout" Target="../slideLayouts/slideLayout44.xml"/></Relationships>
</file>

<file path=ppt/slideMasters/_rels/slideMaster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theme" Target="../theme/theme44.xml"/><Relationship Id="rId1" Type="http://schemas.openxmlformats.org/officeDocument/2006/relationships/slideLayout" Target="../slideLayouts/slideLayout45.xml"/></Relationships>
</file>

<file path=ppt/slideMasters/_rels/slideMaster45.xml.rels><?xml version="1.0" encoding="UTF-8" standalone="yes"?>
<Relationships xmlns="http://schemas.openxmlformats.org/package/2006/relationships"><Relationship Id="rId2" Type="http://schemas.openxmlformats.org/officeDocument/2006/relationships/theme" Target="../theme/theme45.xml"/><Relationship Id="rId1" Type="http://schemas.openxmlformats.org/officeDocument/2006/relationships/slideLayout" Target="../slideLayouts/slideLayout46.xml"/></Relationships>
</file>

<file path=ppt/slideMasters/_rels/slideMaster46.xml.rels><?xml version="1.0" encoding="UTF-8" standalone="yes"?>
<Relationships xmlns="http://schemas.openxmlformats.org/package/2006/relationships"><Relationship Id="rId2" Type="http://schemas.openxmlformats.org/officeDocument/2006/relationships/theme" Target="../theme/theme46.xml"/><Relationship Id="rId1" Type="http://schemas.openxmlformats.org/officeDocument/2006/relationships/slideLayout" Target="../slideLayouts/slideLayout47.xml"/></Relationships>
</file>

<file path=ppt/slideMasters/_rels/slideMaster47.xml.rels><?xml version="1.0" encoding="UTF-8" standalone="yes"?>
<Relationships xmlns="http://schemas.openxmlformats.org/package/2006/relationships"><Relationship Id="rId3" Type="http://schemas.openxmlformats.org/officeDocument/2006/relationships/theme" Target="../theme/theme47.xml"/><Relationship Id="rId2" Type="http://schemas.openxmlformats.org/officeDocument/2006/relationships/slideLayout" Target="../slideLayouts/slideLayout49.xml"/><Relationship Id="rId1" Type="http://schemas.openxmlformats.org/officeDocument/2006/relationships/slideLayout" Target="../slideLayouts/slideLayout48.xml"/></Relationships>
</file>

<file path=ppt/slideMasters/_rels/slideMaster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5.xml"/><Relationship Id="rId1" Type="http://schemas.openxmlformats.org/officeDocument/2006/relationships/slideLayout" Target="../slideLayouts/slideLayout5.xml"/></Relationships>
</file>

<file path=ppt/slideMasters/_rels/slideMaster6.xml.rels><?xml version="1.0" encoding="UTF-8" standalone="yes"?>
<Relationships xmlns="http://schemas.openxmlformats.org/package/2006/relationships"><Relationship Id="rId2" Type="http://schemas.openxmlformats.org/officeDocument/2006/relationships/theme" Target="../theme/theme6.xml"/><Relationship Id="rId1" Type="http://schemas.openxmlformats.org/officeDocument/2006/relationships/slideLayout" Target="../slideLayouts/slideLayout6.xml"/></Relationships>
</file>

<file path=ppt/slideMasters/_rels/slideMaster7.xml.rels><?xml version="1.0" encoding="UTF-8" standalone="yes"?>
<Relationships xmlns="http://schemas.openxmlformats.org/package/2006/relationships"><Relationship Id="rId3" Type="http://schemas.openxmlformats.org/officeDocument/2006/relationships/theme" Target="../theme/theme7.xml"/><Relationship Id="rId2" Type="http://schemas.openxmlformats.org/officeDocument/2006/relationships/slideLayout" Target="../slideLayouts/slideLayout8.xml"/><Relationship Id="rId1" Type="http://schemas.openxmlformats.org/officeDocument/2006/relationships/slideLayout" Target="../slideLayouts/slideLayout7.xml"/><Relationship Id="rId4" Type="http://schemas.openxmlformats.org/officeDocument/2006/relationships/image" Target="../media/image1.png"/></Relationships>
</file>

<file path=ppt/slideMasters/_rels/slideMaster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8.xml"/><Relationship Id="rId1" Type="http://schemas.openxmlformats.org/officeDocument/2006/relationships/slideLayout" Target="../slideLayouts/slideLayout9.xml"/></Relationships>
</file>

<file path=ppt/slideMasters/_rels/slideMaster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9.xml"/><Relationship Id="rId1"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14"/>
          <p:cNvSpPr>
            <a:spLocks noGrp="1"/>
          </p:cNvSpPr>
          <p:nvPr userDrawn="1">
            <p:ph type="dt" sz="quarter" idx="2"/>
          </p:nvPr>
        </p:nvSpPr>
        <p:spPr>
          <a:xfrm>
            <a:off x="8153400" y="114304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66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69"/>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7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62"/>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8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52"/>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8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4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8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6146"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50179"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6148"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87" r:id="rId1"/>
  </p:sldLayoutIdLst>
  <p:hf hdr="0"/>
  <p:txStyles>
    <p:titleStyle>
      <a:lvl1pPr algn="ctr" rtl="0" eaLnBrk="0" fontAlgn="base" hangingPunct="0">
        <a:spcBef>
          <a:spcPct val="0"/>
        </a:spcBef>
        <a:spcAft>
          <a:spcPct val="0"/>
        </a:spcAft>
        <a:defRPr sz="4400" b="1">
          <a:solidFill>
            <a:schemeClr val="bg1"/>
          </a:solidFill>
          <a:effectLst>
            <a:outerShdw blurRad="50800" dist="50800" dir="2700000">
              <a:srgbClr val="000000">
                <a:alpha val="43000"/>
              </a:srgbClr>
            </a:outerShdw>
          </a:effectLst>
          <a:latin typeface="Calibri"/>
          <a:ea typeface="ＭＳ Ｐゴシック" pitchFamily="-110" charset="-128"/>
          <a:cs typeface="Calibri"/>
        </a:defRPr>
      </a:lvl1pPr>
      <a:lvl2pPr algn="ctr" rtl="0" eaLnBrk="0" fontAlgn="base" hangingPunct="0">
        <a:spcBef>
          <a:spcPct val="0"/>
        </a:spcBef>
        <a:spcAft>
          <a:spcPct val="0"/>
        </a:spcAft>
        <a:defRPr sz="4400" b="1">
          <a:solidFill>
            <a:schemeClr val="bg1"/>
          </a:solidFill>
          <a:latin typeface="Calibri" pitchFamily="-110" charset="0"/>
          <a:ea typeface="ＭＳ Ｐゴシック" pitchFamily="-110" charset="-128"/>
          <a:cs typeface="Calibri" pitchFamily="-110" charset="0"/>
        </a:defRPr>
      </a:lvl2pPr>
      <a:lvl3pPr algn="ctr" rtl="0" eaLnBrk="0" fontAlgn="base" hangingPunct="0">
        <a:spcBef>
          <a:spcPct val="0"/>
        </a:spcBef>
        <a:spcAft>
          <a:spcPct val="0"/>
        </a:spcAft>
        <a:defRPr sz="4400" b="1">
          <a:solidFill>
            <a:schemeClr val="bg1"/>
          </a:solidFill>
          <a:latin typeface="Calibri" pitchFamily="-110" charset="0"/>
          <a:ea typeface="ＭＳ Ｐゴシック" pitchFamily="-110" charset="-128"/>
          <a:cs typeface="Calibri" pitchFamily="-110" charset="0"/>
        </a:defRPr>
      </a:lvl3pPr>
      <a:lvl4pPr algn="ctr" rtl="0" eaLnBrk="0" fontAlgn="base" hangingPunct="0">
        <a:spcBef>
          <a:spcPct val="0"/>
        </a:spcBef>
        <a:spcAft>
          <a:spcPct val="0"/>
        </a:spcAft>
        <a:defRPr sz="4400" b="1">
          <a:solidFill>
            <a:schemeClr val="bg1"/>
          </a:solidFill>
          <a:latin typeface="Calibri" pitchFamily="-110" charset="0"/>
          <a:ea typeface="ＭＳ Ｐゴシック" pitchFamily="-110" charset="-128"/>
          <a:cs typeface="Calibri" pitchFamily="-110" charset="0"/>
        </a:defRPr>
      </a:lvl4pPr>
      <a:lvl5pPr algn="ctr" rtl="0" eaLnBrk="0" fontAlgn="base" hangingPunct="0">
        <a:spcBef>
          <a:spcPct val="0"/>
        </a:spcBef>
        <a:spcAft>
          <a:spcPct val="0"/>
        </a:spcAft>
        <a:defRPr sz="4400" b="1">
          <a:solidFill>
            <a:schemeClr val="bg1"/>
          </a:solidFill>
          <a:latin typeface="Calibri" pitchFamily="-110" charset="0"/>
          <a:ea typeface="ＭＳ Ｐゴシック" pitchFamily="-110" charset="-128"/>
          <a:cs typeface="Calibri" pitchFamily="-110"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rgbClr val="FFFFFF"/>
          </a:solidFill>
          <a:latin typeface="Calibri"/>
          <a:ea typeface="ＭＳ Ｐゴシック" pitchFamily="-110" charset="-128"/>
          <a:cs typeface="Calibri"/>
        </a:defRPr>
      </a:lvl1pPr>
      <a:lvl2pPr marL="742950" indent="-285750" algn="l" rtl="0" eaLnBrk="0" fontAlgn="base" hangingPunct="0">
        <a:spcBef>
          <a:spcPct val="20000"/>
        </a:spcBef>
        <a:spcAft>
          <a:spcPct val="0"/>
        </a:spcAft>
        <a:buChar char="–"/>
        <a:defRPr sz="2800">
          <a:solidFill>
            <a:srgbClr val="FFFFFF"/>
          </a:solidFill>
          <a:latin typeface="Calibri"/>
          <a:ea typeface="ＭＳ Ｐゴシック" pitchFamily="-110" charset="-128"/>
          <a:cs typeface="Calibri"/>
        </a:defRPr>
      </a:lvl2pPr>
      <a:lvl3pPr marL="1143000" indent="-228600" algn="l" rtl="0" eaLnBrk="0" fontAlgn="base" hangingPunct="0">
        <a:spcBef>
          <a:spcPct val="20000"/>
        </a:spcBef>
        <a:spcAft>
          <a:spcPct val="0"/>
        </a:spcAft>
        <a:buChar char="•"/>
        <a:defRPr sz="2400">
          <a:solidFill>
            <a:srgbClr val="FFFFFF"/>
          </a:solidFill>
          <a:latin typeface="Calibri"/>
          <a:ea typeface="ＭＳ Ｐゴシック" pitchFamily="-110" charset="-128"/>
          <a:cs typeface="Calibri"/>
        </a:defRPr>
      </a:lvl3pPr>
      <a:lvl4pPr marL="1600200" indent="-228600" algn="l" rtl="0" eaLnBrk="0" fontAlgn="base" hangingPunct="0">
        <a:spcBef>
          <a:spcPct val="20000"/>
        </a:spcBef>
        <a:spcAft>
          <a:spcPct val="0"/>
        </a:spcAft>
        <a:buChar char="–"/>
        <a:defRPr sz="2000">
          <a:solidFill>
            <a:srgbClr val="FFFFFF"/>
          </a:solidFill>
          <a:latin typeface="Calibri"/>
          <a:ea typeface="ＭＳ Ｐゴシック" pitchFamily="-110" charset="-128"/>
          <a:cs typeface="Calibri"/>
        </a:defRPr>
      </a:lvl4pPr>
      <a:lvl5pPr marL="2057400" indent="-228600" algn="l" rtl="0" eaLnBrk="0" fontAlgn="base" hangingPunct="0">
        <a:spcBef>
          <a:spcPct val="20000"/>
        </a:spcBef>
        <a:spcAft>
          <a:spcPct val="0"/>
        </a:spcAft>
        <a:buChar char="»"/>
        <a:defRPr sz="2000">
          <a:solidFill>
            <a:srgbClr val="FFFFFF"/>
          </a:solidFill>
          <a:latin typeface="Calibri"/>
          <a:ea typeface="ＭＳ Ｐゴシック" pitchFamily="-110" charset="-128"/>
          <a:cs typeface="Calibri"/>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4098" name="Picture 6" descr="One Sheet Background.tif"/>
          <p:cNvPicPr>
            <a:picLocks noChangeAspect="1" noChangeArrowheads="1"/>
          </p:cNvPicPr>
          <p:nvPr userDrawn="1"/>
        </p:nvPicPr>
        <p:blipFill>
          <a:blip r:embed="rId3" cstate="print"/>
          <a:srcRect b="2727"/>
          <a:stretch>
            <a:fillRect/>
          </a:stretch>
        </p:blipFill>
        <p:spPr bwMode="auto">
          <a:xfrm>
            <a:off x="0" y="-533400"/>
            <a:ext cx="9144000" cy="8153400"/>
          </a:xfrm>
          <a:prstGeom prst="rect">
            <a:avLst/>
          </a:prstGeom>
          <a:noFill/>
          <a:ln w="63500">
            <a:noFill/>
            <a:miter lim="800000"/>
            <a:headEnd/>
            <a:tailEnd/>
          </a:ln>
        </p:spPr>
      </p:pic>
      <p:sp>
        <p:nvSpPr>
          <p:cNvPr id="25603" name="Rectangle 2"/>
          <p:cNvSpPr>
            <a:spLocks noGrp="1" noChangeArrowheads="1"/>
          </p:cNvSpPr>
          <p:nvPr>
            <p:ph type="title"/>
          </p:nvPr>
        </p:nvSpPr>
        <p:spPr bwMode="auto">
          <a:xfrm>
            <a:off x="315913" y="55"/>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pic>
        <p:nvPicPr>
          <p:cNvPr id="4100" name="Picture 5" descr="DHS_GrayTypeLogo"/>
          <p:cNvPicPr>
            <a:picLocks noChangeAspect="1" noChangeArrowheads="1"/>
          </p:cNvPicPr>
          <p:nvPr/>
        </p:nvPicPr>
        <p:blipFill>
          <a:blip r:embed="rId4" cstate="print"/>
          <a:srcRect/>
          <a:stretch>
            <a:fillRect/>
          </a:stretch>
        </p:blipFill>
        <p:spPr bwMode="gray">
          <a:xfrm>
            <a:off x="457200" y="6062719"/>
            <a:ext cx="2209800" cy="642937"/>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89" r:id="rId1"/>
  </p:sldLayoutIdLst>
  <p:hf hdr="0" ftr="0" dt="0"/>
  <p:txStyles>
    <p:titleStyle>
      <a:lvl1pPr algn="l" rtl="0" eaLnBrk="0" fontAlgn="base" hangingPunct="0">
        <a:spcBef>
          <a:spcPct val="0"/>
        </a:spcBef>
        <a:spcAft>
          <a:spcPct val="0"/>
        </a:spcAft>
        <a:defRPr sz="4200" b="1">
          <a:solidFill>
            <a:srgbClr val="EFF7FF"/>
          </a:solidFill>
          <a:effectLst>
            <a:outerShdw blurRad="50800" dist="50800" dir="2700000">
              <a:srgbClr val="000000">
                <a:alpha val="43000"/>
              </a:srgbClr>
            </a:outerShdw>
          </a:effectLst>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3074"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3075" name="Rectangle 2"/>
          <p:cNvSpPr>
            <a:spLocks noGrp="1" noChangeArrowheads="1"/>
          </p:cNvSpPr>
          <p:nvPr>
            <p:ph type="title"/>
          </p:nvPr>
        </p:nvSpPr>
        <p:spPr bwMode="auto">
          <a:xfrm>
            <a:off x="315913" y="56"/>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3076" name="Picture 5" descr="DHS_GrayTypeLogo"/>
          <p:cNvPicPr>
            <a:picLocks noChangeAspect="1" noChangeArrowheads="1"/>
          </p:cNvPicPr>
          <p:nvPr/>
        </p:nvPicPr>
        <p:blipFill>
          <a:blip r:embed="rId4" cstate="print"/>
          <a:srcRect/>
          <a:stretch>
            <a:fillRect/>
          </a:stretch>
        </p:blipFill>
        <p:spPr bwMode="gray">
          <a:xfrm>
            <a:off x="457200" y="6062720"/>
            <a:ext cx="2209800" cy="642937"/>
          </a:xfrm>
          <a:prstGeom prst="rect">
            <a:avLst/>
          </a:prstGeom>
          <a:noFill/>
          <a:ln w="9525">
            <a:noFill/>
            <a:miter lim="800000"/>
            <a:headEnd/>
            <a:tailEnd/>
          </a:ln>
        </p:spPr>
      </p:pic>
      <p:sp>
        <p:nvSpPr>
          <p:cNvPr id="201734" name="Text Box 6"/>
          <p:cNvSpPr txBox="1">
            <a:spLocks noChangeArrowheads="1"/>
          </p:cNvSpPr>
          <p:nvPr userDrawn="1"/>
        </p:nvSpPr>
        <p:spPr bwMode="auto">
          <a:xfrm>
            <a:off x="3048000" y="6172201"/>
            <a:ext cx="3124200" cy="52322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endParaRPr lang="en-US" sz="2800">
              <a:solidFill>
                <a:srgbClr val="B0B1B3"/>
              </a:solidFill>
              <a:ea typeface="ＭＳ Ｐゴシック" pitchFamily="-110" charset="-128"/>
            </a:endParaRPr>
          </a:p>
        </p:txBody>
      </p:sp>
    </p:spTree>
  </p:cSld>
  <p:clrMap bg1="dk2" tx1="lt1" bg2="dk1" tx2="lt2" accent1="accent1" accent2="accent2" accent3="accent3" accent4="accent4" accent5="accent5" accent6="accent6" hlink="hlink" folHlink="folHlink"/>
  <p:sldLayoutIdLst>
    <p:sldLayoutId id="2147483691" r:id="rId1"/>
  </p:sldLayoutIdLst>
  <p:transition/>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3074"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3075" name="Rectangle 2"/>
          <p:cNvSpPr>
            <a:spLocks noGrp="1" noChangeArrowheads="1"/>
          </p:cNvSpPr>
          <p:nvPr>
            <p:ph type="title"/>
          </p:nvPr>
        </p:nvSpPr>
        <p:spPr bwMode="auto">
          <a:xfrm>
            <a:off x="315913" y="56"/>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3076" name="Picture 5" descr="DHS_GrayTypeLogo"/>
          <p:cNvPicPr>
            <a:picLocks noChangeAspect="1" noChangeArrowheads="1"/>
          </p:cNvPicPr>
          <p:nvPr/>
        </p:nvPicPr>
        <p:blipFill>
          <a:blip r:embed="rId4" cstate="print"/>
          <a:srcRect/>
          <a:stretch>
            <a:fillRect/>
          </a:stretch>
        </p:blipFill>
        <p:spPr bwMode="gray">
          <a:xfrm>
            <a:off x="457200" y="6062720"/>
            <a:ext cx="2209800" cy="642937"/>
          </a:xfrm>
          <a:prstGeom prst="rect">
            <a:avLst/>
          </a:prstGeom>
          <a:noFill/>
          <a:ln w="9525">
            <a:noFill/>
            <a:miter lim="800000"/>
            <a:headEnd/>
            <a:tailEnd/>
          </a:ln>
        </p:spPr>
      </p:pic>
      <p:sp>
        <p:nvSpPr>
          <p:cNvPr id="201734" name="Text Box 6"/>
          <p:cNvSpPr txBox="1">
            <a:spLocks noChangeArrowheads="1"/>
          </p:cNvSpPr>
          <p:nvPr userDrawn="1"/>
        </p:nvSpPr>
        <p:spPr bwMode="auto">
          <a:xfrm>
            <a:off x="3048000" y="6172201"/>
            <a:ext cx="3124200" cy="52322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endParaRPr lang="en-US" sz="2800">
              <a:solidFill>
                <a:srgbClr val="B0B1B3"/>
              </a:solidFill>
              <a:ea typeface="ＭＳ Ｐゴシック" pitchFamily="-110" charset="-128"/>
            </a:endParaRPr>
          </a:p>
        </p:txBody>
      </p:sp>
    </p:spTree>
  </p:cSld>
  <p:clrMap bg1="dk2" tx1="lt1" bg2="dk1" tx2="lt2" accent1="accent1" accent2="accent2" accent3="accent3" accent4="accent4" accent5="accent5" accent6="accent6" hlink="hlink" folHlink="folHlink"/>
  <p:sldLayoutIdLst>
    <p:sldLayoutId id="2147483693" r:id="rId1"/>
  </p:sldLayoutIdLst>
  <p:transition/>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2050" name="Picture 5"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2051" name="Rectangle 2"/>
          <p:cNvSpPr>
            <a:spLocks noGrp="1" noChangeArrowheads="1"/>
          </p:cNvSpPr>
          <p:nvPr>
            <p:ph type="title"/>
          </p:nvPr>
        </p:nvSpPr>
        <p:spPr bwMode="auto">
          <a:xfrm>
            <a:off x="315913" y="57"/>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3" name="Rectangle 7"/>
          <p:cNvSpPr>
            <a:spLocks noChangeArrowheads="1"/>
          </p:cNvSpPr>
          <p:nvPr/>
        </p:nvSpPr>
        <p:spPr bwMode="black">
          <a:xfrm>
            <a:off x="5791200" y="6400800"/>
            <a:ext cx="3505200" cy="304800"/>
          </a:xfrm>
          <a:prstGeom prst="rect">
            <a:avLst/>
          </a:prstGeom>
          <a:noFill/>
          <a:ln w="9525">
            <a:noFill/>
            <a:miter lim="800000"/>
            <a:headEnd/>
            <a:tailEnd/>
          </a:ln>
          <a:effectLst/>
        </p:spPr>
        <p:txBody>
          <a:bodyPr anchor="b"/>
          <a:lstStyle/>
          <a:p>
            <a:pPr eaLnBrk="0" fontAlgn="base" hangingPunct="0">
              <a:spcBef>
                <a:spcPct val="0"/>
              </a:spcBef>
              <a:spcAft>
                <a:spcPct val="0"/>
              </a:spcAft>
              <a:defRPr/>
            </a:pPr>
            <a:endParaRPr lang="en-US" sz="1100">
              <a:solidFill>
                <a:srgbClr val="FFFFFF"/>
              </a:solidFill>
              <a:ea typeface="ＭＳ Ｐゴシック" pitchFamily="-110" charset="-128"/>
            </a:endParaRPr>
          </a:p>
        </p:txBody>
      </p:sp>
      <p:pic>
        <p:nvPicPr>
          <p:cNvPr id="2053" name="Picture 10" descr="DHS_GrayTypeLogo"/>
          <p:cNvPicPr>
            <a:picLocks noChangeAspect="1" noChangeArrowheads="1"/>
          </p:cNvPicPr>
          <p:nvPr/>
        </p:nvPicPr>
        <p:blipFill>
          <a:blip r:embed="rId4" cstate="print"/>
          <a:srcRect/>
          <a:stretch>
            <a:fillRect/>
          </a:stretch>
        </p:blipFill>
        <p:spPr bwMode="gray">
          <a:xfrm>
            <a:off x="457200" y="6062721"/>
            <a:ext cx="2209800" cy="642937"/>
          </a:xfrm>
          <a:prstGeom prst="rect">
            <a:avLst/>
          </a:prstGeom>
          <a:noFill/>
          <a:ln w="9525">
            <a:noFill/>
            <a:miter lim="800000"/>
            <a:headEnd/>
            <a:tailEnd/>
          </a:ln>
        </p:spPr>
      </p:pic>
    </p:spTree>
  </p:cSld>
  <p:clrMap bg1="dk2" tx1="lt1" bg2="dk1" tx2="lt2" accent1="accent1" accent2="accent2" accent3="accent3" accent4="accent4" accent5="accent5" accent6="accent6" hlink="hlink" folHlink="folHlink"/>
  <p:sldLayoutIdLst>
    <p:sldLayoutId id="2147483695" r:id="rId1"/>
  </p:sldLayoutIdLst>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3074"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3075" name="Rectangle 2"/>
          <p:cNvSpPr>
            <a:spLocks noGrp="1" noChangeArrowheads="1"/>
          </p:cNvSpPr>
          <p:nvPr>
            <p:ph type="title"/>
          </p:nvPr>
        </p:nvSpPr>
        <p:spPr bwMode="auto">
          <a:xfrm>
            <a:off x="315913" y="56"/>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3076" name="Picture 5" descr="DHS_GrayTypeLogo"/>
          <p:cNvPicPr>
            <a:picLocks noChangeAspect="1" noChangeArrowheads="1"/>
          </p:cNvPicPr>
          <p:nvPr/>
        </p:nvPicPr>
        <p:blipFill>
          <a:blip r:embed="rId4" cstate="print"/>
          <a:srcRect/>
          <a:stretch>
            <a:fillRect/>
          </a:stretch>
        </p:blipFill>
        <p:spPr bwMode="gray">
          <a:xfrm>
            <a:off x="457200" y="6062720"/>
            <a:ext cx="2209800" cy="642937"/>
          </a:xfrm>
          <a:prstGeom prst="rect">
            <a:avLst/>
          </a:prstGeom>
          <a:noFill/>
          <a:ln w="9525">
            <a:noFill/>
            <a:miter lim="800000"/>
            <a:headEnd/>
            <a:tailEnd/>
          </a:ln>
        </p:spPr>
      </p:pic>
      <p:sp>
        <p:nvSpPr>
          <p:cNvPr id="201734" name="Text Box 6"/>
          <p:cNvSpPr txBox="1">
            <a:spLocks noChangeArrowheads="1"/>
          </p:cNvSpPr>
          <p:nvPr userDrawn="1"/>
        </p:nvSpPr>
        <p:spPr bwMode="auto">
          <a:xfrm>
            <a:off x="3048000" y="6172201"/>
            <a:ext cx="3124200" cy="52322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endParaRPr lang="en-US" sz="2800">
              <a:solidFill>
                <a:srgbClr val="B0B1B3"/>
              </a:solidFill>
              <a:ea typeface="ＭＳ Ｐゴシック" pitchFamily="-110" charset="-128"/>
            </a:endParaRPr>
          </a:p>
        </p:txBody>
      </p:sp>
    </p:spTree>
  </p:cSld>
  <p:clrMap bg1="dk2" tx1="lt1" bg2="dk1" tx2="lt2" accent1="accent1" accent2="accent2" accent3="accent3" accent4="accent4" accent5="accent5" accent6="accent6" hlink="hlink" folHlink="folHlink"/>
  <p:sldLayoutIdLst>
    <p:sldLayoutId id="2147483697" r:id="rId1"/>
  </p:sldLayoutIdLst>
  <p:transition/>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064E2-E198-4359-8180-EE7613520488}" type="datetimeFigureOut">
              <a:rPr lang="en-US" smtClean="0">
                <a:solidFill>
                  <a:prstClr val="black">
                    <a:tint val="75000"/>
                  </a:prstClr>
                </a:solidFill>
                <a:cs typeface="Arial" pitchFamily="34" charset="0"/>
              </a:rPr>
              <a:pPr/>
              <a:t>01/15/2016</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9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9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BCF93-08F9-46A7-A13F-0C4F26F9C4A9}"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 xmlns:p14="http://schemas.microsoft.com/office/powerpoint/2010/main" val="2086695720"/>
      </p:ext>
    </p:extLst>
  </p:cSld>
  <p:clrMap bg1="lt1" tx1="dk1" bg2="lt2" tx2="dk2" accent1="accent1" accent2="accent2" accent3="accent3" accent4="accent4" accent5="accent5" accent6="accent6" hlink="hlink" folHlink="folHlink"/>
  <p:sldLayoutIdLst>
    <p:sldLayoutId id="214748366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3074"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3075" name="Rectangle 2"/>
          <p:cNvSpPr>
            <a:spLocks noGrp="1" noChangeArrowheads="1"/>
          </p:cNvSpPr>
          <p:nvPr>
            <p:ph type="title"/>
          </p:nvPr>
        </p:nvSpPr>
        <p:spPr bwMode="auto">
          <a:xfrm>
            <a:off x="315913" y="54"/>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3076" name="Picture 5" descr="DHS_GrayTypeLogo"/>
          <p:cNvPicPr>
            <a:picLocks noChangeAspect="1" noChangeArrowheads="1"/>
          </p:cNvPicPr>
          <p:nvPr/>
        </p:nvPicPr>
        <p:blipFill>
          <a:blip r:embed="rId4" cstate="print"/>
          <a:srcRect/>
          <a:stretch>
            <a:fillRect/>
          </a:stretch>
        </p:blipFill>
        <p:spPr bwMode="gray">
          <a:xfrm>
            <a:off x="457200" y="6062718"/>
            <a:ext cx="2209800" cy="642937"/>
          </a:xfrm>
          <a:prstGeom prst="rect">
            <a:avLst/>
          </a:prstGeom>
          <a:noFill/>
          <a:ln w="9525">
            <a:noFill/>
            <a:miter lim="800000"/>
            <a:headEnd/>
            <a:tailEnd/>
          </a:ln>
        </p:spPr>
      </p:pic>
      <p:sp>
        <p:nvSpPr>
          <p:cNvPr id="201734" name="Text Box 6"/>
          <p:cNvSpPr txBox="1">
            <a:spLocks noChangeArrowheads="1"/>
          </p:cNvSpPr>
          <p:nvPr userDrawn="1"/>
        </p:nvSpPr>
        <p:spPr bwMode="auto">
          <a:xfrm>
            <a:off x="3048000" y="6172201"/>
            <a:ext cx="3124200" cy="52322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endParaRPr lang="en-US" sz="2800">
              <a:solidFill>
                <a:srgbClr val="B0B1B3"/>
              </a:solidFill>
              <a:ea typeface="ＭＳ Ｐゴシック" pitchFamily="-110" charset="-128"/>
            </a:endParaRPr>
          </a:p>
        </p:txBody>
      </p:sp>
    </p:spTree>
  </p:cSld>
  <p:clrMap bg1="dk2" tx1="lt1" bg2="dk1" tx2="lt2" accent1="accent1" accent2="accent2" accent3="accent3" accent4="accent4" accent5="accent5" accent6="accent6" hlink="hlink" folHlink="folHlink"/>
  <p:sldLayoutIdLst>
    <p:sldLayoutId id="2147483699" r:id="rId1"/>
  </p:sldLayoutIdLst>
  <p:transition/>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pic>
        <p:nvPicPr>
          <p:cNvPr id="3074" name="Picture 6" descr="One Sheet Background.tif"/>
          <p:cNvPicPr>
            <a:picLocks noChangeAspect="1" noChangeArrowheads="1"/>
          </p:cNvPicPr>
          <p:nvPr userDrawn="1"/>
        </p:nvPicPr>
        <p:blipFill>
          <a:blip r:embed="rId3" cstate="print"/>
          <a:srcRect b="2727"/>
          <a:stretch>
            <a:fillRect/>
          </a:stretch>
        </p:blipFill>
        <p:spPr bwMode="auto">
          <a:xfrm>
            <a:off x="0" y="0"/>
            <a:ext cx="9144000" cy="6858000"/>
          </a:xfrm>
          <a:prstGeom prst="rect">
            <a:avLst/>
          </a:prstGeom>
          <a:noFill/>
          <a:ln w="63500">
            <a:noFill/>
            <a:miter lim="800000"/>
            <a:headEnd/>
            <a:tailEnd/>
          </a:ln>
        </p:spPr>
      </p:pic>
      <p:sp>
        <p:nvSpPr>
          <p:cNvPr id="3075" name="Rectangle 2"/>
          <p:cNvSpPr>
            <a:spLocks noGrp="1" noChangeArrowheads="1"/>
          </p:cNvSpPr>
          <p:nvPr>
            <p:ph type="title"/>
          </p:nvPr>
        </p:nvSpPr>
        <p:spPr bwMode="auto">
          <a:xfrm>
            <a:off x="315913" y="50"/>
            <a:ext cx="7469187" cy="1050925"/>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pic>
        <p:nvPicPr>
          <p:cNvPr id="3076" name="Picture 5" descr="DHS_GrayTypeLogo"/>
          <p:cNvPicPr>
            <a:picLocks noChangeAspect="1" noChangeArrowheads="1"/>
          </p:cNvPicPr>
          <p:nvPr/>
        </p:nvPicPr>
        <p:blipFill>
          <a:blip r:embed="rId4" cstate="print"/>
          <a:srcRect/>
          <a:stretch>
            <a:fillRect/>
          </a:stretch>
        </p:blipFill>
        <p:spPr bwMode="gray">
          <a:xfrm>
            <a:off x="457200" y="6062714"/>
            <a:ext cx="2209800" cy="642937"/>
          </a:xfrm>
          <a:prstGeom prst="rect">
            <a:avLst/>
          </a:prstGeom>
          <a:noFill/>
          <a:ln w="9525">
            <a:noFill/>
            <a:miter lim="800000"/>
            <a:headEnd/>
            <a:tailEnd/>
          </a:ln>
        </p:spPr>
      </p:pic>
      <p:sp>
        <p:nvSpPr>
          <p:cNvPr id="201734" name="Text Box 6"/>
          <p:cNvSpPr txBox="1">
            <a:spLocks noChangeArrowheads="1"/>
          </p:cNvSpPr>
          <p:nvPr userDrawn="1"/>
        </p:nvSpPr>
        <p:spPr bwMode="auto">
          <a:xfrm>
            <a:off x="3048000" y="6172201"/>
            <a:ext cx="3124200" cy="523220"/>
          </a:xfrm>
          <a:prstGeom prst="rect">
            <a:avLst/>
          </a:prstGeom>
          <a:noFill/>
          <a:ln w="9525">
            <a:noFill/>
            <a:miter lim="800000"/>
            <a:headEnd/>
            <a:tailEnd/>
          </a:ln>
          <a:effectLst/>
        </p:spPr>
        <p:txBody>
          <a:bodyPr>
            <a:spAutoFit/>
          </a:bodyPr>
          <a:lstStyle/>
          <a:p>
            <a:pPr algn="ctr" eaLnBrk="0" fontAlgn="base" hangingPunct="0">
              <a:spcBef>
                <a:spcPct val="50000"/>
              </a:spcBef>
              <a:spcAft>
                <a:spcPct val="0"/>
              </a:spcAft>
              <a:defRPr/>
            </a:pPr>
            <a:endParaRPr lang="en-US" sz="2800">
              <a:solidFill>
                <a:srgbClr val="B0B1B3"/>
              </a:solidFill>
              <a:ea typeface="ＭＳ Ｐゴシック" pitchFamily="-110" charset="-128"/>
            </a:endParaRPr>
          </a:p>
        </p:txBody>
      </p:sp>
    </p:spTree>
  </p:cSld>
  <p:clrMap bg1="dk2" tx1="lt1" bg2="dk1" tx2="lt2" accent1="accent1" accent2="accent2" accent3="accent3" accent4="accent4" accent5="accent5" accent6="accent6" hlink="hlink" folHlink="folHlink"/>
  <p:sldLayoutIdLst>
    <p:sldLayoutId id="2147483701" r:id="rId1"/>
  </p:sldLayoutIdLst>
  <p:transition/>
  <p:hf hdr="0" ftr="0" dt="0"/>
  <p:txStyles>
    <p:titleStyle>
      <a:lvl1pPr algn="l" rtl="0" eaLnBrk="0" fontAlgn="base" hangingPunct="0">
        <a:spcBef>
          <a:spcPct val="0"/>
        </a:spcBef>
        <a:spcAft>
          <a:spcPct val="0"/>
        </a:spcAft>
        <a:defRPr sz="4200" b="1">
          <a:solidFill>
            <a:srgbClr val="EFF7FF"/>
          </a:solidFill>
          <a:latin typeface="Calibri"/>
          <a:ea typeface="ＭＳ Ｐゴシック" pitchFamily="-110" charset="-128"/>
          <a:cs typeface="Calibri"/>
        </a:defRPr>
      </a:lvl1pPr>
      <a:lvl2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2pPr>
      <a:lvl3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3pPr>
      <a:lvl4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4pPr>
      <a:lvl5pPr algn="l" rtl="0" eaLnBrk="0" fontAlgn="base" hangingPunct="0">
        <a:spcBef>
          <a:spcPct val="0"/>
        </a:spcBef>
        <a:spcAft>
          <a:spcPct val="0"/>
        </a:spcAft>
        <a:defRPr sz="4200" b="1">
          <a:solidFill>
            <a:srgbClr val="EFF7FF"/>
          </a:solidFill>
          <a:latin typeface="Calibri" pitchFamily="-110" charset="0"/>
          <a:ea typeface="ＭＳ Ｐゴシック" pitchFamily="-110" charset="-128"/>
          <a:cs typeface="Calibri" pitchFamily="-110"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110" charset="2"/>
        <a:buChar char="§"/>
        <a:defRPr sz="2200">
          <a:solidFill>
            <a:srgbClr val="EFF7FF"/>
          </a:solidFill>
          <a:latin typeface="+mn-lt"/>
          <a:ea typeface="ＭＳ Ｐゴシック" pitchFamily="-110" charset="-128"/>
          <a:cs typeface="ＭＳ Ｐゴシック" pitchFamily="-110" charset="-128"/>
        </a:defRPr>
      </a:lvl1pPr>
      <a:lvl2pPr marL="571500" indent="-223838"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2pPr>
      <a:lvl3pPr marL="909638"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3pPr>
      <a:lvl4pPr marL="1258888" indent="-231775" algn="l" rtl="0" eaLnBrk="0" fontAlgn="base" hangingPunct="0">
        <a:spcBef>
          <a:spcPct val="30000"/>
        </a:spcBef>
        <a:spcAft>
          <a:spcPct val="0"/>
        </a:spcAft>
        <a:buClr>
          <a:srgbClr val="B0B1B3"/>
        </a:buClr>
        <a:buFont typeface="Wingdings" pitchFamily="-110" charset="2"/>
        <a:buChar char="§"/>
        <a:defRPr sz="1700">
          <a:solidFill>
            <a:srgbClr val="EFF7FF"/>
          </a:solidFill>
          <a:latin typeface="+mn-lt"/>
          <a:ea typeface="ＭＳ Ｐゴシック" pitchFamily="-110" charset="-128"/>
        </a:defRPr>
      </a:lvl4pPr>
      <a:lvl5pPr marL="1598613" indent="-222250" algn="l" rtl="0" eaLnBrk="0" fontAlgn="base" hangingPunct="0">
        <a:spcBef>
          <a:spcPct val="30000"/>
        </a:spcBef>
        <a:spcAft>
          <a:spcPct val="0"/>
        </a:spcAft>
        <a:buClr>
          <a:srgbClr val="B0B1B3"/>
        </a:buClr>
        <a:buFont typeface="Wingdings" pitchFamily="-110" charset="2"/>
        <a:buChar char="§"/>
        <a:defRPr sz="2000">
          <a:solidFill>
            <a:srgbClr val="EFF7FF"/>
          </a:solidFill>
          <a:latin typeface="+mn-lt"/>
          <a:ea typeface="ＭＳ Ｐゴシック" pitchFamily="-110" charset="-128"/>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3"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5"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09"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1CA6CC-5509-4125-B12D-958B328A309D}" type="datetimeFigureOut">
              <a:rPr lang="en-US" smtClean="0">
                <a:solidFill>
                  <a:prstClr val="black">
                    <a:tint val="75000"/>
                  </a:prstClr>
                </a:solidFill>
              </a:rPr>
              <a:pPr/>
              <a:t>01/15/2016</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7B40834-6960-46C5-A2E6-42165D187236}" type="slidenum">
              <a:rPr lang="en-US" smtClean="0">
                <a:solidFill>
                  <a:prstClr val="black">
                    <a:tint val="75000"/>
                  </a:prstClr>
                </a:solidFill>
              </a:rPr>
              <a:pPr/>
              <a:t>‹#›</a:t>
            </a:fld>
            <a:endParaRPr lang="en-US">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1"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1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1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1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14"/>
          <p:cNvSpPr>
            <a:spLocks noGrp="1"/>
          </p:cNvSpPr>
          <p:nvPr userDrawn="1">
            <p:ph type="dt" sz="quarter" idx="2"/>
          </p:nvPr>
        </p:nvSpPr>
        <p:spPr>
          <a:xfrm>
            <a:off x="8153400" y="114304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66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1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2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00"/>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723"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25"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27"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29"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31"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33"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35"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37"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95"/>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B5064E2-E198-4359-8180-EE7613520488}" type="datetimeFigureOut">
              <a:rPr lang="en-US" smtClean="0">
                <a:solidFill>
                  <a:prstClr val="black">
                    <a:tint val="75000"/>
                  </a:prstClr>
                </a:solidFill>
                <a:cs typeface="Arial" pitchFamily="34" charset="0"/>
              </a:rPr>
              <a:pPr/>
              <a:t>01/15/2016</a:t>
            </a:fld>
            <a:endParaRPr lang="en-US">
              <a:solidFill>
                <a:prstClr val="black">
                  <a:tint val="75000"/>
                </a:prstClr>
              </a:solidFill>
              <a:cs typeface="Arial" pitchFamily="34" charset="0"/>
            </a:endParaRPr>
          </a:p>
        </p:txBody>
      </p:sp>
      <p:sp>
        <p:nvSpPr>
          <p:cNvPr id="5" name="Footer Placeholder 4"/>
          <p:cNvSpPr>
            <a:spLocks noGrp="1"/>
          </p:cNvSpPr>
          <p:nvPr>
            <p:ph type="ftr" sz="quarter" idx="3"/>
          </p:nvPr>
        </p:nvSpPr>
        <p:spPr>
          <a:xfrm>
            <a:off x="3124200" y="6356395"/>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cs typeface="Arial" pitchFamily="34" charset="0"/>
            </a:endParaRPr>
          </a:p>
        </p:txBody>
      </p:sp>
      <p:sp>
        <p:nvSpPr>
          <p:cNvPr id="6" name="Slide Number Placeholder 5"/>
          <p:cNvSpPr>
            <a:spLocks noGrp="1"/>
          </p:cNvSpPr>
          <p:nvPr>
            <p:ph type="sldNum" sz="quarter" idx="4"/>
          </p:nvPr>
        </p:nvSpPr>
        <p:spPr>
          <a:xfrm>
            <a:off x="6553200" y="6356395"/>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BDBCF93-08F9-46A7-A13F-0C4F26F9C4A9}" type="slidenum">
              <a:rPr lang="en-US" smtClean="0">
                <a:solidFill>
                  <a:prstClr val="black">
                    <a:tint val="75000"/>
                  </a:prstClr>
                </a:solidFill>
                <a:cs typeface="Arial" pitchFamily="34" charset="0"/>
              </a:rPr>
              <a:pPr/>
              <a:t>‹#›</a:t>
            </a:fld>
            <a:endParaRPr lang="en-US">
              <a:solidFill>
                <a:prstClr val="black">
                  <a:tint val="75000"/>
                </a:prstClr>
              </a:solidFill>
              <a:cs typeface="Arial" pitchFamily="34" charset="0"/>
            </a:endParaRPr>
          </a:p>
        </p:txBody>
      </p:sp>
    </p:spTree>
    <p:extLst>
      <p:ext uri="{BB962C8B-B14F-4D97-AF65-F5344CB8AC3E}">
        <p14:creationId xmlns="" xmlns:p14="http://schemas.microsoft.com/office/powerpoint/2010/main" val="2086695720"/>
      </p:ext>
    </p:extLst>
  </p:cSld>
  <p:clrMap bg1="lt1" tx1="dk1" bg2="lt2" tx2="dk2" accent1="accent1" accent2="accent2" accent3="accent3" accent4="accent4" accent5="accent5" accent6="accent6" hlink="hlink" folHlink="folHlink"/>
  <p:sldLayoutIdLst>
    <p:sldLayoutId id="2147483667" r:id="rId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39"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41"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43"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45"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rgbClr val="002F80"/>
        </a:solidFill>
        <a:effectLst/>
      </p:bgPr>
    </p:bg>
    <p:spTree>
      <p:nvGrpSpPr>
        <p:cNvPr id="1" name=""/>
        <p:cNvGrpSpPr/>
        <p:nvPr/>
      </p:nvGrpSpPr>
      <p:grpSpPr>
        <a:xfrm>
          <a:off x="0" y="0"/>
          <a:ext cx="0" cy="0"/>
          <a:chOff x="0" y="0"/>
          <a:chExt cx="0" cy="0"/>
        </a:xfrm>
      </p:grpSpPr>
      <p:sp>
        <p:nvSpPr>
          <p:cNvPr id="147458" name="Rectangle 2"/>
          <p:cNvSpPr>
            <a:spLocks noGrp="1" noChangeArrowheads="1"/>
          </p:cNvSpPr>
          <p:nvPr>
            <p:ph type="title"/>
          </p:nvPr>
        </p:nvSpPr>
        <p:spPr bwMode="auto">
          <a:xfrm>
            <a:off x="315913" y="0"/>
            <a:ext cx="7469187" cy="1050925"/>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147462" name="Rectangle 6"/>
          <p:cNvSpPr>
            <a:spLocks noGrp="1" noChangeArrowheads="1"/>
          </p:cNvSpPr>
          <p:nvPr>
            <p:ph type="sldNum" sz="quarter" idx="4"/>
          </p:nvPr>
        </p:nvSpPr>
        <p:spPr bwMode="black">
          <a:xfrm>
            <a:off x="8610600" y="6429375"/>
            <a:ext cx="457200" cy="2603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spAutoFit/>
          </a:bodyPr>
          <a:lstStyle>
            <a:lvl1pPr algn="l">
              <a:defRPr sz="1100">
                <a:solidFill>
                  <a:srgbClr val="FFFFFF"/>
                </a:solidFill>
              </a:defRPr>
            </a:lvl1pPr>
          </a:lstStyle>
          <a:p>
            <a:pPr eaLnBrk="0" fontAlgn="base" hangingPunct="0">
              <a:spcBef>
                <a:spcPct val="0"/>
              </a:spcBef>
              <a:spcAft>
                <a:spcPct val="0"/>
              </a:spcAft>
            </a:pPr>
            <a:fld id="{28D22E1F-9532-4094-BAA4-ABFA5F8A2BB5}" type="slidenum">
              <a:rPr lang="en-US"/>
              <a:pPr eaLnBrk="0" fontAlgn="base" hangingPunct="0">
                <a:spcBef>
                  <a:spcPct val="0"/>
                </a:spcBef>
                <a:spcAft>
                  <a:spcPct val="0"/>
                </a:spcAft>
              </a:pPr>
              <a:t>‹#›</a:t>
            </a:fld>
            <a:endParaRPr lang="en-US"/>
          </a:p>
        </p:txBody>
      </p:sp>
      <p:sp>
        <p:nvSpPr>
          <p:cNvPr id="147463" name="Rectangle 7"/>
          <p:cNvSpPr>
            <a:spLocks noChangeArrowheads="1"/>
          </p:cNvSpPr>
          <p:nvPr/>
        </p:nvSpPr>
        <p:spPr bwMode="black">
          <a:xfrm>
            <a:off x="5181600" y="6400800"/>
            <a:ext cx="4114800" cy="304800"/>
          </a:xfrm>
          <a:prstGeom prst="rect">
            <a:avLst/>
          </a:prstGeom>
          <a:noFill/>
          <a:ln w="9525">
            <a:noFill/>
            <a:miter lim="800000"/>
            <a:headEnd/>
            <a:tailEnd/>
          </a:ln>
          <a:effectLst/>
        </p:spPr>
        <p:txBody>
          <a:bodyPr anchor="b"/>
          <a:lstStyle/>
          <a:p>
            <a:pPr eaLnBrk="0" fontAlgn="base" hangingPunct="0">
              <a:spcBef>
                <a:spcPct val="0"/>
              </a:spcBef>
              <a:spcAft>
                <a:spcPct val="0"/>
              </a:spcAft>
            </a:pPr>
            <a:r>
              <a:rPr lang="en-US" sz="1100">
                <a:solidFill>
                  <a:srgbClr val="FFFFFF"/>
                </a:solidFill>
              </a:rPr>
              <a:t>Ninth Coast Guard District – Search and Rescue</a:t>
            </a:r>
          </a:p>
        </p:txBody>
      </p:sp>
      <p:pic>
        <p:nvPicPr>
          <p:cNvPr id="147466" name="Picture 10" descr="DHS_GrayTypeLogo"/>
          <p:cNvPicPr>
            <a:picLocks noChangeAspect="1" noChangeArrowheads="1"/>
          </p:cNvPicPr>
          <p:nvPr/>
        </p:nvPicPr>
        <p:blipFill>
          <a:blip r:embed="rId3" cstate="print"/>
          <a:srcRect/>
          <a:stretch>
            <a:fillRect/>
          </a:stretch>
        </p:blipFill>
        <p:spPr bwMode="gray">
          <a:xfrm>
            <a:off x="457200" y="6062663"/>
            <a:ext cx="2209800" cy="642937"/>
          </a:xfrm>
          <a:prstGeom prst="rect">
            <a:avLst/>
          </a:prstGeom>
          <a:noFill/>
        </p:spPr>
      </p:pic>
    </p:spTree>
  </p:cSld>
  <p:clrMap bg1="dk2" tx1="lt1" bg2="dk1" tx2="lt2" accent1="accent1" accent2="accent2" accent3="accent3" accent4="accent4" accent5="accent5" accent6="accent6" hlink="hlink" folHlink="folHlink"/>
  <p:sldLayoutIdLst>
    <p:sldLayoutId id="2147483747" r:id="rId1"/>
  </p:sldLayoutIdLst>
  <p:hf hdr="0" ftr="0" dt="0"/>
  <p:txStyles>
    <p:titleStyle>
      <a:lvl1pPr algn="l" rtl="0" eaLnBrk="0" fontAlgn="base" hangingPunct="0">
        <a:spcBef>
          <a:spcPct val="0"/>
        </a:spcBef>
        <a:spcAft>
          <a:spcPct val="0"/>
        </a:spcAft>
        <a:defRPr sz="4200">
          <a:solidFill>
            <a:srgbClr val="EFF7FF"/>
          </a:solidFill>
          <a:latin typeface="+mj-lt"/>
          <a:ea typeface="+mj-ea"/>
          <a:cs typeface="+mj-cs"/>
        </a:defRPr>
      </a:lvl1pPr>
      <a:lvl2pPr algn="l" rtl="0" eaLnBrk="0" fontAlgn="base" hangingPunct="0">
        <a:spcBef>
          <a:spcPct val="0"/>
        </a:spcBef>
        <a:spcAft>
          <a:spcPct val="0"/>
        </a:spcAft>
        <a:defRPr sz="4200">
          <a:solidFill>
            <a:srgbClr val="EFF7FF"/>
          </a:solidFill>
          <a:latin typeface="Times New Roman" pitchFamily="18" charset="0"/>
        </a:defRPr>
      </a:lvl2pPr>
      <a:lvl3pPr algn="l" rtl="0" eaLnBrk="0" fontAlgn="base" hangingPunct="0">
        <a:spcBef>
          <a:spcPct val="0"/>
        </a:spcBef>
        <a:spcAft>
          <a:spcPct val="0"/>
        </a:spcAft>
        <a:defRPr sz="4200">
          <a:solidFill>
            <a:srgbClr val="EFF7FF"/>
          </a:solidFill>
          <a:latin typeface="Times New Roman" pitchFamily="18" charset="0"/>
        </a:defRPr>
      </a:lvl3pPr>
      <a:lvl4pPr algn="l" rtl="0" eaLnBrk="0" fontAlgn="base" hangingPunct="0">
        <a:spcBef>
          <a:spcPct val="0"/>
        </a:spcBef>
        <a:spcAft>
          <a:spcPct val="0"/>
        </a:spcAft>
        <a:defRPr sz="4200">
          <a:solidFill>
            <a:srgbClr val="EFF7FF"/>
          </a:solidFill>
          <a:latin typeface="Times New Roman" pitchFamily="18" charset="0"/>
        </a:defRPr>
      </a:lvl4pPr>
      <a:lvl5pPr algn="l" rtl="0" eaLnBrk="0" fontAlgn="base" hangingPunct="0">
        <a:spcBef>
          <a:spcPct val="0"/>
        </a:spcBef>
        <a:spcAft>
          <a:spcPct val="0"/>
        </a:spcAft>
        <a:defRPr sz="4200">
          <a:solidFill>
            <a:srgbClr val="EFF7FF"/>
          </a:solidFill>
          <a:latin typeface="Times New Roman" pitchFamily="18" charset="0"/>
        </a:defRPr>
      </a:lvl5pPr>
      <a:lvl6pPr marL="457200" algn="l" rtl="0" eaLnBrk="0" fontAlgn="base" hangingPunct="0">
        <a:spcBef>
          <a:spcPct val="0"/>
        </a:spcBef>
        <a:spcAft>
          <a:spcPct val="0"/>
        </a:spcAft>
        <a:defRPr sz="4200">
          <a:solidFill>
            <a:srgbClr val="EFF7FF"/>
          </a:solidFill>
          <a:latin typeface="Times New Roman" pitchFamily="18" charset="0"/>
        </a:defRPr>
      </a:lvl6pPr>
      <a:lvl7pPr marL="914400" algn="l" rtl="0" eaLnBrk="0" fontAlgn="base" hangingPunct="0">
        <a:spcBef>
          <a:spcPct val="0"/>
        </a:spcBef>
        <a:spcAft>
          <a:spcPct val="0"/>
        </a:spcAft>
        <a:defRPr sz="4200">
          <a:solidFill>
            <a:srgbClr val="EFF7FF"/>
          </a:solidFill>
          <a:latin typeface="Times New Roman" pitchFamily="18" charset="0"/>
        </a:defRPr>
      </a:lvl7pPr>
      <a:lvl8pPr marL="1371600" algn="l" rtl="0" eaLnBrk="0" fontAlgn="base" hangingPunct="0">
        <a:spcBef>
          <a:spcPct val="0"/>
        </a:spcBef>
        <a:spcAft>
          <a:spcPct val="0"/>
        </a:spcAft>
        <a:defRPr sz="4200">
          <a:solidFill>
            <a:srgbClr val="EFF7FF"/>
          </a:solidFill>
          <a:latin typeface="Times New Roman" pitchFamily="18" charset="0"/>
        </a:defRPr>
      </a:lvl8pPr>
      <a:lvl9pPr marL="1828800" algn="l" rtl="0" eaLnBrk="0" fontAlgn="base" hangingPunct="0">
        <a:spcBef>
          <a:spcPct val="0"/>
        </a:spcBef>
        <a:spcAft>
          <a:spcPct val="0"/>
        </a:spcAft>
        <a:defRPr sz="4200">
          <a:solidFill>
            <a:srgbClr val="EFF7FF"/>
          </a:solidFill>
          <a:latin typeface="Times New Roman" pitchFamily="18" charset="0"/>
        </a:defRPr>
      </a:lvl9pPr>
    </p:titleStyle>
    <p:bodyStyle>
      <a:lvl1pPr marL="233363" indent="-233363" algn="l" rtl="0" eaLnBrk="0" fontAlgn="base" hangingPunct="0">
        <a:spcBef>
          <a:spcPct val="60000"/>
        </a:spcBef>
        <a:spcAft>
          <a:spcPct val="0"/>
        </a:spcAft>
        <a:buClr>
          <a:srgbClr val="B0B1B3"/>
        </a:buClr>
        <a:buFont typeface="Wingdings" pitchFamily="2" charset="2"/>
        <a:buChar char="§"/>
        <a:defRPr sz="2200">
          <a:solidFill>
            <a:srgbClr val="EFF7FF"/>
          </a:solidFill>
          <a:latin typeface="+mn-lt"/>
          <a:ea typeface="+mn-ea"/>
          <a:cs typeface="+mn-cs"/>
        </a:defRPr>
      </a:lvl1pPr>
      <a:lvl2pPr marL="571500" indent="-223838"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2pPr>
      <a:lvl3pPr marL="909638"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3pPr>
      <a:lvl4pPr marL="1258888" indent="-231775" algn="l" rtl="0" eaLnBrk="0" fontAlgn="base" hangingPunct="0">
        <a:spcBef>
          <a:spcPct val="30000"/>
        </a:spcBef>
        <a:spcAft>
          <a:spcPct val="0"/>
        </a:spcAft>
        <a:buClr>
          <a:srgbClr val="B0B1B3"/>
        </a:buClr>
        <a:buFont typeface="Wingdings" pitchFamily="2" charset="2"/>
        <a:buChar char="§"/>
        <a:defRPr sz="1700">
          <a:solidFill>
            <a:srgbClr val="EFF7FF"/>
          </a:solidFill>
          <a:latin typeface="+mn-lt"/>
        </a:defRPr>
      </a:lvl4pPr>
      <a:lvl5pPr marL="15986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5pPr>
      <a:lvl6pPr marL="20558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6pPr>
      <a:lvl7pPr marL="25130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7pPr>
      <a:lvl8pPr marL="29702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8pPr>
      <a:lvl9pPr marL="3427413" indent="-222250" algn="l" rtl="0" eaLnBrk="0" fontAlgn="base" hangingPunct="0">
        <a:spcBef>
          <a:spcPct val="30000"/>
        </a:spcBef>
        <a:spcAft>
          <a:spcPct val="0"/>
        </a:spcAft>
        <a:buClr>
          <a:srgbClr val="B0B1B3"/>
        </a:buClr>
        <a:buFont typeface="Wingdings" pitchFamily="2" charset="2"/>
        <a:buChar char="§"/>
        <a:defRPr sz="2000">
          <a:solidFill>
            <a:srgbClr val="EFF7FF"/>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64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6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fld id="{706797AF-F574-468A-94FE-0EF24322362A}" type="datetime4">
              <a:rPr lang="en-US">
                <a:solidFill>
                  <a:srgbClr val="000000"/>
                </a:solidFill>
              </a:rPr>
              <a:pPr fontAlgn="base">
                <a:spcBef>
                  <a:spcPct val="0"/>
                </a:spcBef>
                <a:spcAft>
                  <a:spcPct val="0"/>
                </a:spcAft>
              </a:pPr>
              <a:t>January 15, 2016</a:t>
            </a:fld>
            <a:endParaRPr lang="en-US">
              <a:solidFill>
                <a:srgbClr val="000000"/>
              </a:solidFill>
            </a:endParaRPr>
          </a:p>
        </p:txBody>
      </p:sp>
      <p:sp>
        <p:nvSpPr>
          <p:cNvPr id="316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r>
              <a:rPr lang="en-US">
                <a:solidFill>
                  <a:srgbClr val="000000"/>
                </a:solidFill>
              </a:rPr>
              <a:t>Company Confidential</a:t>
            </a:r>
          </a:p>
        </p:txBody>
      </p:sp>
      <p:sp>
        <p:nvSpPr>
          <p:cNvPr id="316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r" fontAlgn="base">
              <a:spcBef>
                <a:spcPct val="0"/>
              </a:spcBef>
              <a:spcAft>
                <a:spcPct val="0"/>
              </a:spcAft>
            </a:pPr>
            <a:fld id="{8152CD26-A2FC-4629-81BB-B1AA1A7FCDF8}" type="slidenum">
              <a:rPr lang="en-US">
                <a:solidFill>
                  <a:srgbClr val="000000"/>
                </a:solidFill>
              </a:rPr>
              <a:pPr algn="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49" r:id="rId1"/>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16418"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316419"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16420"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a:lvl1pPr>
          </a:lstStyle>
          <a:p>
            <a:pPr fontAlgn="base">
              <a:spcBef>
                <a:spcPct val="0"/>
              </a:spcBef>
              <a:spcAft>
                <a:spcPct val="0"/>
              </a:spcAft>
            </a:pPr>
            <a:fld id="{706797AF-F574-468A-94FE-0EF24322362A}" type="datetime4">
              <a:rPr lang="en-US">
                <a:solidFill>
                  <a:srgbClr val="000000"/>
                </a:solidFill>
              </a:rPr>
              <a:pPr fontAlgn="base">
                <a:spcBef>
                  <a:spcPct val="0"/>
                </a:spcBef>
                <a:spcAft>
                  <a:spcPct val="0"/>
                </a:spcAft>
              </a:pPr>
              <a:t>January 15, 2016</a:t>
            </a:fld>
            <a:endParaRPr lang="en-US">
              <a:solidFill>
                <a:srgbClr val="000000"/>
              </a:solidFill>
            </a:endParaRPr>
          </a:p>
        </p:txBody>
      </p:sp>
      <p:sp>
        <p:nvSpPr>
          <p:cNvPr id="316421"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vl1pPr>
          </a:lstStyle>
          <a:p>
            <a:pPr fontAlgn="base">
              <a:spcBef>
                <a:spcPct val="0"/>
              </a:spcBef>
              <a:spcAft>
                <a:spcPct val="0"/>
              </a:spcAft>
            </a:pPr>
            <a:r>
              <a:rPr lang="en-US">
                <a:solidFill>
                  <a:srgbClr val="000000"/>
                </a:solidFill>
              </a:rPr>
              <a:t>Company Confidential</a:t>
            </a:r>
          </a:p>
        </p:txBody>
      </p:sp>
      <p:sp>
        <p:nvSpPr>
          <p:cNvPr id="316422"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vl1pPr>
          </a:lstStyle>
          <a:p>
            <a:pPr algn="r" fontAlgn="base">
              <a:spcBef>
                <a:spcPct val="0"/>
              </a:spcBef>
              <a:spcAft>
                <a:spcPct val="0"/>
              </a:spcAft>
            </a:pPr>
            <a:fld id="{8152CD26-A2FC-4629-81BB-B1AA1A7FCDF8}" type="slidenum">
              <a:rPr lang="en-US">
                <a:solidFill>
                  <a:srgbClr val="000000"/>
                </a:solidFill>
              </a:rPr>
              <a:pPr algn="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1" r:id="rId1"/>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20514"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24" tIns="45712" rIns="91424" bIns="45712" numCol="1" anchor="ctr" anchorCtr="0" compatLnSpc="1">
            <a:prstTxWarp prst="textNoShape">
              <a:avLst/>
            </a:prstTxWarp>
          </a:bodyPr>
          <a:lstStyle/>
          <a:p>
            <a:pPr lvl="0"/>
            <a:r>
              <a:rPr lang="en-US" smtClean="0"/>
              <a:t>Click to edit Master title style</a:t>
            </a:r>
          </a:p>
        </p:txBody>
      </p:sp>
      <p:sp>
        <p:nvSpPr>
          <p:cNvPr id="320515"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32051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l" eaLnBrk="1" hangingPunct="1">
              <a:defRPr sz="1400"/>
            </a:lvl1pPr>
          </a:lstStyle>
          <a:p>
            <a:pPr fontAlgn="base">
              <a:spcBef>
                <a:spcPct val="0"/>
              </a:spcBef>
              <a:spcAft>
                <a:spcPct val="0"/>
              </a:spcAft>
            </a:pPr>
            <a:fld id="{93FF52C5-1937-4172-A001-2E01376B844C}" type="datetime4">
              <a:rPr lang="en-US">
                <a:solidFill>
                  <a:srgbClr val="000000"/>
                </a:solidFill>
              </a:rPr>
              <a:pPr fontAlgn="base">
                <a:spcBef>
                  <a:spcPct val="0"/>
                </a:spcBef>
                <a:spcAft>
                  <a:spcPct val="0"/>
                </a:spcAft>
              </a:pPr>
              <a:t>January 15, 2016</a:t>
            </a:fld>
            <a:endParaRPr lang="en-US">
              <a:solidFill>
                <a:srgbClr val="000000"/>
              </a:solidFill>
            </a:endParaRPr>
          </a:p>
        </p:txBody>
      </p:sp>
      <p:sp>
        <p:nvSpPr>
          <p:cNvPr id="32051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algn="ctr" eaLnBrk="1" hangingPunct="1">
              <a:defRPr sz="1400"/>
            </a:lvl1pPr>
          </a:lstStyle>
          <a:p>
            <a:pPr fontAlgn="base">
              <a:spcBef>
                <a:spcPct val="0"/>
              </a:spcBef>
              <a:spcAft>
                <a:spcPct val="0"/>
              </a:spcAft>
            </a:pPr>
            <a:r>
              <a:rPr lang="en-US">
                <a:solidFill>
                  <a:srgbClr val="000000"/>
                </a:solidFill>
              </a:rPr>
              <a:t>Company Confidential</a:t>
            </a:r>
          </a:p>
        </p:txBody>
      </p:sp>
      <p:sp>
        <p:nvSpPr>
          <p:cNvPr id="32051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24" tIns="45712" rIns="91424" bIns="45712" numCol="1" anchor="t" anchorCtr="0" compatLnSpc="1">
            <a:prstTxWarp prst="textNoShape">
              <a:avLst/>
            </a:prstTxWarp>
          </a:bodyPr>
          <a:lstStyle>
            <a:lvl1pPr eaLnBrk="1" hangingPunct="1">
              <a:defRPr sz="1400"/>
            </a:lvl1pPr>
          </a:lstStyle>
          <a:p>
            <a:pPr algn="r" fontAlgn="base">
              <a:spcBef>
                <a:spcPct val="0"/>
              </a:spcBef>
              <a:spcAft>
                <a:spcPct val="0"/>
              </a:spcAft>
            </a:pPr>
            <a:fld id="{87996E82-857D-4229-85F0-B1B231842355}" type="slidenum">
              <a:rPr lang="en-US">
                <a:solidFill>
                  <a:srgbClr val="000000"/>
                </a:solidFill>
              </a:rPr>
              <a:pPr algn="r" fontAlgn="base">
                <a:spcBef>
                  <a:spcPct val="0"/>
                </a:spcBef>
                <a:spcAft>
                  <a:spcPct val="0"/>
                </a:spcAft>
              </a:pPr>
              <a:t>‹#›</a:t>
            </a:fld>
            <a:endParaRPr lang="en-US">
              <a:solidFill>
                <a:srgbClr val="000000"/>
              </a:solidFill>
            </a:endParaRPr>
          </a:p>
        </p:txBody>
      </p:sp>
    </p:spTree>
  </p:cSld>
  <p:clrMap bg1="lt1" tx1="dk1" bg2="lt2" tx2="dk2" accent1="accent1" accent2="accent2" accent3="accent3" accent4="accent4" accent5="accent5" accent6="accent6" hlink="hlink" folHlink="folHlink"/>
  <p:sldLayoutIdLst>
    <p:sldLayoutId id="2147483753" r:id="rId1"/>
    <p:sldLayoutId id="2147483754" r:id="rId2"/>
  </p:sldLayoutIdLst>
  <p:hf hdr="0"/>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4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669"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Date Placeholder 14"/>
          <p:cNvSpPr>
            <a:spLocks noGrp="1"/>
          </p:cNvSpPr>
          <p:nvPr userDrawn="1">
            <p:ph type="dt" sz="quarter" idx="2"/>
          </p:nvPr>
        </p:nvSpPr>
        <p:spPr>
          <a:xfrm>
            <a:off x="8153400" y="114304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671"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4"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4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rPr>
              <a:t>  </a:t>
            </a:r>
            <a:r>
              <a:rPr lang="en-US" sz="1200" b="1" cap="all">
                <a:solidFill>
                  <a:prstClr val="white"/>
                </a:solidFill>
              </a:rPr>
              <a:t>8-SEP-10</a:t>
            </a:r>
          </a:p>
        </p:txBody>
      </p:sp>
    </p:spTree>
  </p:cSld>
  <p:clrMap bg1="lt1" tx1="dk1" bg2="lt2" tx2="dk2" accent1="accent1" accent2="accent2" accent3="accent3" accent4="accent4" accent5="accent5" accent6="accent6" hlink="hlink" folHlink="folHlink"/>
  <p:sldLayoutIdLst>
    <p:sldLayoutId id="2147483673" r:id="rId1"/>
    <p:sldLayoutId id="2147483755" r:id="rId2"/>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76"/>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75"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2"/>
          <p:cNvPicPr>
            <a:picLocks noChangeAspect="1" noChangeArrowheads="1"/>
          </p:cNvPicPr>
          <p:nvPr userDrawn="1"/>
        </p:nvPicPr>
        <p:blipFill>
          <a:blip r:embed="rId3" cstate="print"/>
          <a:srcRect l="16718" r="11642"/>
          <a:stretch>
            <a:fillRect/>
          </a:stretch>
        </p:blipFill>
        <p:spPr bwMode="auto">
          <a:xfrm>
            <a:off x="0" y="0"/>
            <a:ext cx="9144000" cy="6858000"/>
          </a:xfrm>
          <a:prstGeom prst="rect">
            <a:avLst/>
          </a:prstGeom>
          <a:noFill/>
          <a:ln w="9525">
            <a:noFill/>
            <a:miter lim="800000"/>
            <a:headEnd/>
            <a:tailEnd/>
          </a:ln>
        </p:spPr>
      </p:pic>
      <p:sp>
        <p:nvSpPr>
          <p:cNvPr id="10" name="Date Placeholder 14"/>
          <p:cNvSpPr>
            <a:spLocks noGrp="1"/>
          </p:cNvSpPr>
          <p:nvPr userDrawn="1">
            <p:ph type="dt" sz="quarter" idx="10"/>
          </p:nvPr>
        </p:nvSpPr>
        <p:spPr>
          <a:xfrm>
            <a:off x="8153400" y="1143074"/>
            <a:ext cx="990600" cy="365125"/>
          </a:xfrm>
          <a:prstGeom prst="rect">
            <a:avLst/>
          </a:prstGeom>
        </p:spPr>
        <p:txBody>
          <a:bodyPr/>
          <a:lstStyle>
            <a:lvl1pPr fontAlgn="auto">
              <a:spcBef>
                <a:spcPts val="0"/>
              </a:spcBef>
              <a:spcAft>
                <a:spcPts val="0"/>
              </a:spcAft>
              <a:defRPr>
                <a:latin typeface="+mn-lt"/>
                <a:cs typeface="+mn-cs"/>
              </a:defRPr>
            </a:lvl1pPr>
          </a:lstStyle>
          <a:p>
            <a:pPr>
              <a:defRPr/>
            </a:pPr>
            <a:r>
              <a:rPr lang="en-US">
                <a:solidFill>
                  <a:prstClr val="black"/>
                </a:solidFill>
                <a:ea typeface="ＭＳ Ｐゴシック" pitchFamily="-110" charset="-128"/>
              </a:rPr>
              <a:t>  </a:t>
            </a:r>
            <a:r>
              <a:rPr lang="en-US" sz="1200" b="1" cap="all">
                <a:solidFill>
                  <a:prstClr val="white"/>
                </a:solidFill>
                <a:ea typeface="ＭＳ Ｐゴシック" pitchFamily="-110" charset="-128"/>
              </a:rPr>
              <a:t>8-SEP-10</a:t>
            </a:r>
          </a:p>
        </p:txBody>
      </p:sp>
    </p:spTree>
  </p:cSld>
  <p:clrMap bg1="lt1" tx1="dk1" bg2="lt2" tx2="dk2" accent1="accent1" accent2="accent2" accent3="accent3" accent4="accent4" accent5="accent5" accent6="accent6" hlink="hlink" folHlink="folHlink"/>
  <p:sldLayoutIdLst>
    <p:sldLayoutId id="2147483677" r:id="rId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7.xml"/><Relationship Id="rId1" Type="http://schemas.openxmlformats.org/officeDocument/2006/relationships/vmlDrawing" Target="../drawings/vmlDrawing1.vml"/><Relationship Id="rId4" Type="http://schemas.openxmlformats.org/officeDocument/2006/relationships/oleObject" Target="../embeddings/Microsoft_Office_Excel_97-2003_Worksheet1.xls"/></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 Id="rId5" Type="http://schemas.openxmlformats.org/officeDocument/2006/relationships/image" Target="../media/image21.jpeg"/><Relationship Id="rId4" Type="http://schemas.openxmlformats.org/officeDocument/2006/relationships/image" Target="../media/image20.jpeg"/></Relationships>
</file>

<file path=ppt/slides/_rels/slide1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2.xml"/><Relationship Id="rId1" Type="http://schemas.openxmlformats.org/officeDocument/2006/relationships/slideLayout" Target="../slideLayouts/slideLayout19.xml"/><Relationship Id="rId6" Type="http://schemas.openxmlformats.org/officeDocument/2006/relationships/image" Target="../media/image25.jpeg"/><Relationship Id="rId5" Type="http://schemas.openxmlformats.org/officeDocument/2006/relationships/image" Target="../media/image24.jpeg"/><Relationship Id="rId4" Type="http://schemas.openxmlformats.org/officeDocument/2006/relationships/image" Target="../media/image23.jpeg"/></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s/_rels/slide1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4.xml"/><Relationship Id="rId1" Type="http://schemas.openxmlformats.org/officeDocument/2006/relationships/slideLayout" Target="../slideLayouts/slideLayout21.xml"/><Relationship Id="rId6" Type="http://schemas.openxmlformats.org/officeDocument/2006/relationships/image" Target="../media/image33.jpeg"/><Relationship Id="rId5" Type="http://schemas.openxmlformats.org/officeDocument/2006/relationships/image" Target="../media/image32.jpeg"/><Relationship Id="rId4" Type="http://schemas.openxmlformats.org/officeDocument/2006/relationships/image" Target="../media/image31.jpeg"/></Relationships>
</file>

<file path=ppt/slides/_rels/slide15.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5.xml"/><Relationship Id="rId1" Type="http://schemas.openxmlformats.org/officeDocument/2006/relationships/slideLayout" Target="../slideLayouts/slideLayout22.xml"/><Relationship Id="rId5" Type="http://schemas.openxmlformats.org/officeDocument/2006/relationships/image" Target="../media/image36.png"/><Relationship Id="rId4" Type="http://schemas.openxmlformats.org/officeDocument/2006/relationships/image" Target="../media/image35.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6.xml"/><Relationship Id="rId1" Type="http://schemas.openxmlformats.org/officeDocument/2006/relationships/slideLayout" Target="../slideLayouts/slideLayout28.xml"/></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29.xml"/></Relationships>
</file>

<file path=ppt/slides/_rels/slide18.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30.xml"/></Relationships>
</file>

<file path=ppt/slides/_rels/slide19.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31.xml"/></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32.xml"/></Relationships>
</file>

<file path=ppt/slides/_rels/slide21.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4.xml"/></Relationships>
</file>

<file path=ppt/slides/_rels/slide22.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36.xml"/></Relationships>
</file>

<file path=ppt/slides/_rels/slide24.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7.xml"/><Relationship Id="rId1" Type="http://schemas.openxmlformats.org/officeDocument/2006/relationships/slideLayout" Target="../slideLayouts/slideLayout49.xml"/></Relationships>
</file>

<file path=ppt/slides/_rels/slide25.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6.xml"/><Relationship Id="rId1" Type="http://schemas.openxmlformats.org/officeDocument/2006/relationships/vmlDrawing" Target="../drawings/vmlDrawing2.vml"/></Relationships>
</file>

<file path=ppt/slides/_rels/slide27.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5.xml"/></Relationships>
</file>

<file path=ppt/slides/_rels/slide29.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26.xml"/></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3.xml"/><Relationship Id="rId1" Type="http://schemas.openxmlformats.org/officeDocument/2006/relationships/slideLayout" Target="../slideLayouts/slideLayout10.xml"/></Relationships>
</file>

<file path=ppt/slides/_rels/slide30.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27.xml"/></Relationships>
</file>

<file path=ppt/slides/_rels/slide31.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59.png"/></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37.xml"/></Relationships>
</file>

<file path=ppt/slides/_rels/slide39.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38.xml"/></Relationships>
</file>

<file path=ppt/slides/_rels/slide4.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4.xml"/><Relationship Id="rId1" Type="http://schemas.openxmlformats.org/officeDocument/2006/relationships/slideLayout" Target="../slideLayouts/slideLayout11.xml"/><Relationship Id="rId5" Type="http://schemas.openxmlformats.org/officeDocument/2006/relationships/image" Target="../media/image9.jpeg"/><Relationship Id="rId4" Type="http://schemas.openxmlformats.org/officeDocument/2006/relationships/image" Target="../media/image8.jpeg"/></Relationships>
</file>

<file path=ppt/slides/_rels/slide40.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39.xml"/></Relationships>
</file>

<file path=ppt/slides/_rels/slide4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40.xml"/></Relationships>
</file>

<file path=ppt/slides/_rels/slide42.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41.xml"/></Relationships>
</file>

<file path=ppt/slides/_rels/slide4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42.xml"/></Relationships>
</file>

<file path=ppt/slides/_rels/slide4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43.xml"/></Relationships>
</file>

<file path=ppt/slides/_rels/slide4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45.xml"/></Relationships>
</file>

<file path=ppt/slides/_rels/slide47.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46.xml"/></Relationships>
</file>

<file path=ppt/slides/_rels/slide48.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7.xml"/></Relationships>
</file>

<file path=ppt/slides/_rels/slide4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48.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5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48.xml"/><Relationship Id="rId1" Type="http://schemas.openxmlformats.org/officeDocument/2006/relationships/vmlDrawing" Target="../drawings/vmlDrawing3.vml"/><Relationship Id="rId4" Type="http://schemas.openxmlformats.org/officeDocument/2006/relationships/image" Target="../media/image75.jpeg"/></Relationships>
</file>

<file path=ppt/slides/_rels/slide51.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33.xml"/></Relationships>
</file>

<file path=ppt/slides/_rels/slide6.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image" Target="../media/image13.jpeg"/></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15.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27novlake superiorgale5.email.jpg"/>
          <p:cNvPicPr>
            <a:picLocks noChangeAspect="1"/>
          </p:cNvPicPr>
          <p:nvPr/>
        </p:nvPicPr>
        <p:blipFill>
          <a:blip r:embed="rId3" cstate="print"/>
          <a:stretch>
            <a:fillRect/>
          </a:stretch>
        </p:blipFill>
        <p:spPr>
          <a:xfrm>
            <a:off x="0" y="0"/>
            <a:ext cx="9144000" cy="6858000"/>
          </a:xfrm>
          <a:prstGeom prst="rect">
            <a:avLst/>
          </a:prstGeom>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smtClean="0">
                <a:solidFill>
                  <a:srgbClr val="002060"/>
                </a:solidFill>
                <a:latin typeface="Arial Black" pitchFamily="34" charset="0"/>
                <a:ea typeface="ＭＳ Ｐゴシック" pitchFamily="-110" charset="-128"/>
                <a:cs typeface="Arial" pitchFamily="34" charset="0"/>
              </a:rPr>
              <a:t>Hydrodynamics &amp; the Coast Guard Mission </a:t>
            </a:r>
            <a:endParaRPr lang="en-US" sz="2800" dirty="0">
              <a:solidFill>
                <a:srgbClr val="002060"/>
              </a:solidFill>
              <a:latin typeface="Arial Black" pitchFamily="34" charset="0"/>
              <a:ea typeface="ＭＳ Ｐゴシック" pitchFamily="-110" charset="-128"/>
              <a:cs typeface="Arial" pitchFamily="34" charset="0"/>
            </a:endParaRPr>
          </a:p>
        </p:txBody>
      </p:sp>
      <p:cxnSp>
        <p:nvCxnSpPr>
          <p:cNvPr id="9" name="Straight Connector 8"/>
          <p:cNvCxnSpPr/>
          <p:nvPr/>
        </p:nvCxnSpPr>
        <p:spPr>
          <a:xfrm>
            <a:off x="381000" y="1143000"/>
            <a:ext cx="8305800" cy="0"/>
          </a:xfrm>
          <a:prstGeom prst="line">
            <a:avLst/>
          </a:prstGeom>
          <a:ln/>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6172200" y="1275814"/>
            <a:ext cx="2590800" cy="3600986"/>
          </a:xfrm>
          <a:prstGeom prst="rect">
            <a:avLst/>
          </a:prstGeom>
          <a:noFill/>
        </p:spPr>
        <p:txBody>
          <a:bodyPr wrap="square" rtlCol="0">
            <a:spAutoFit/>
          </a:bodyPr>
          <a:lstStyle/>
          <a:p>
            <a:pPr algn="ctr"/>
            <a:r>
              <a:rPr lang="en-US" sz="1600" b="1" dirty="0" smtClean="0">
                <a:solidFill>
                  <a:srgbClr val="002060"/>
                </a:solidFill>
                <a:cs typeface="Times New Roman" pitchFamily="18" charset="0"/>
              </a:rPr>
              <a:t>USCG D9 “101”</a:t>
            </a:r>
          </a:p>
          <a:p>
            <a:pPr algn="ctr"/>
            <a:endParaRPr lang="en-US" sz="1600" b="1" dirty="0">
              <a:solidFill>
                <a:srgbClr val="002060"/>
              </a:solidFill>
              <a:cs typeface="Times New Roman" pitchFamily="18" charset="0"/>
            </a:endParaRPr>
          </a:p>
          <a:p>
            <a:pPr algn="ctr"/>
            <a:r>
              <a:rPr lang="en-US" sz="1600" b="1" dirty="0" smtClean="0">
                <a:solidFill>
                  <a:srgbClr val="002060"/>
                </a:solidFill>
                <a:cs typeface="Times New Roman" pitchFamily="18" charset="0"/>
              </a:rPr>
              <a:t>How USCG Uses Weather Information</a:t>
            </a:r>
          </a:p>
          <a:p>
            <a:pPr algn="ctr"/>
            <a:endParaRPr lang="en-US" sz="1600" b="1" dirty="0" smtClean="0">
              <a:solidFill>
                <a:srgbClr val="002060"/>
              </a:solidFill>
              <a:cs typeface="Times New Roman" pitchFamily="18" charset="0"/>
            </a:endParaRPr>
          </a:p>
          <a:p>
            <a:pPr algn="ctr"/>
            <a:r>
              <a:rPr lang="en-US" sz="1600" b="1" dirty="0" smtClean="0">
                <a:solidFill>
                  <a:srgbClr val="002060"/>
                </a:solidFill>
                <a:cs typeface="Times New Roman" pitchFamily="18" charset="0"/>
              </a:rPr>
              <a:t>Marine Environmental Response (</a:t>
            </a:r>
            <a:r>
              <a:rPr lang="en-US" sz="1600" b="1" dirty="0" err="1" smtClean="0">
                <a:solidFill>
                  <a:srgbClr val="002060"/>
                </a:solidFill>
                <a:cs typeface="Times New Roman" pitchFamily="18" charset="0"/>
              </a:rPr>
              <a:t>MER</a:t>
            </a:r>
            <a:r>
              <a:rPr lang="en-US" sz="1600" b="1" dirty="0" smtClean="0">
                <a:solidFill>
                  <a:srgbClr val="002060"/>
                </a:solidFill>
                <a:cs typeface="Times New Roman" pitchFamily="18" charset="0"/>
              </a:rPr>
              <a:t>)</a:t>
            </a:r>
          </a:p>
          <a:p>
            <a:pPr algn="ctr"/>
            <a:endParaRPr lang="en-US" sz="1600" b="1" dirty="0">
              <a:solidFill>
                <a:srgbClr val="002060"/>
              </a:solidFill>
              <a:cs typeface="Times New Roman" pitchFamily="18" charset="0"/>
            </a:endParaRPr>
          </a:p>
          <a:p>
            <a:pPr algn="ctr"/>
            <a:r>
              <a:rPr lang="en-US" sz="1600" b="1" dirty="0" smtClean="0">
                <a:solidFill>
                  <a:srgbClr val="002060"/>
                </a:solidFill>
                <a:cs typeface="Times New Roman" pitchFamily="18" charset="0"/>
              </a:rPr>
              <a:t>Search and Rescue (SAR)</a:t>
            </a:r>
          </a:p>
          <a:p>
            <a:pPr algn="ctr"/>
            <a:endParaRPr lang="en-US" sz="1200" dirty="0">
              <a:cs typeface="Times New Roman" pitchFamily="18" charset="0"/>
            </a:endParaRPr>
          </a:p>
          <a:p>
            <a:pPr algn="ctr"/>
            <a:r>
              <a:rPr lang="en-US" sz="1200" dirty="0" smtClean="0">
                <a:cs typeface="Times New Roman" pitchFamily="18" charset="0"/>
              </a:rPr>
              <a:t>Jerry Popiel</a:t>
            </a:r>
          </a:p>
          <a:p>
            <a:pPr algn="ctr"/>
            <a:r>
              <a:rPr lang="en-US" sz="1200" dirty="0" smtClean="0">
                <a:cs typeface="Times New Roman" pitchFamily="18" charset="0"/>
              </a:rPr>
              <a:t>Incident Management Advisor</a:t>
            </a:r>
          </a:p>
          <a:p>
            <a:pPr algn="ctr"/>
            <a:r>
              <a:rPr lang="en-US" sz="1200" dirty="0" smtClean="0">
                <a:cs typeface="Times New Roman" pitchFamily="18" charset="0"/>
              </a:rPr>
              <a:t>Ninth Coast Guard District</a:t>
            </a:r>
          </a:p>
          <a:p>
            <a:pPr algn="ctr"/>
            <a:r>
              <a:rPr lang="en-US" sz="1200" dirty="0" smtClean="0">
                <a:cs typeface="Times New Roman" pitchFamily="18" charset="0"/>
              </a:rPr>
              <a:t>jerome.a.popiel@uscg.mil</a:t>
            </a:r>
          </a:p>
          <a:p>
            <a:pPr algn="ctr"/>
            <a:r>
              <a:rPr lang="en-US" sz="1200" dirty="0" smtClean="0">
                <a:cs typeface="Times New Roman" pitchFamily="18" charset="0"/>
              </a:rPr>
              <a:t>+1-216-902-6112</a:t>
            </a:r>
          </a:p>
          <a:p>
            <a:pPr algn="ctr"/>
            <a:endParaRPr lang="en-US" sz="1200" dirty="0">
              <a:cs typeface="Times New Roman" pitchFamily="18" charset="0"/>
            </a:endParaRPr>
          </a:p>
        </p:txBody>
      </p:sp>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26" name="Object 2"/>
          <p:cNvGraphicFramePr>
            <a:graphicFrameLocks noChangeAspect="1"/>
          </p:cNvGraphicFramePr>
          <p:nvPr/>
        </p:nvGraphicFramePr>
        <p:xfrm>
          <a:off x="0" y="228603"/>
          <a:ext cx="9144000" cy="5653088"/>
        </p:xfrm>
        <a:graphic>
          <a:graphicData uri="http://schemas.openxmlformats.org/presentationml/2006/ole">
            <p:oleObj spid="_x0000_s2050" name="Chart" r:id="rId4" imgW="11791950" imgH="7296099" progId="Excel.Sheet.8">
              <p:embed/>
            </p:oleObj>
          </a:graphicData>
        </a:graphic>
      </p:graphicFrame>
      <p:sp>
        <p:nvSpPr>
          <p:cNvPr id="72707" name="Rectangle 3"/>
          <p:cNvSpPr>
            <a:spLocks noChangeArrowheads="1"/>
          </p:cNvSpPr>
          <p:nvPr/>
        </p:nvSpPr>
        <p:spPr bwMode="auto">
          <a:xfrm>
            <a:off x="315936" y="57"/>
            <a:ext cx="8599487" cy="1050925"/>
          </a:xfrm>
          <a:prstGeom prst="rect">
            <a:avLst/>
          </a:prstGeom>
          <a:noFill/>
          <a:ln w="9525">
            <a:noFill/>
            <a:miter lim="800000"/>
            <a:headEnd/>
            <a:tailEnd/>
          </a:ln>
        </p:spPr>
        <p:txBody>
          <a:bodyPr/>
          <a:lstStyle/>
          <a:p>
            <a:pPr eaLnBrk="0" fontAlgn="base" hangingPunct="0">
              <a:spcBef>
                <a:spcPct val="0"/>
              </a:spcBef>
              <a:spcAft>
                <a:spcPct val="0"/>
              </a:spcAft>
              <a:defRPr/>
            </a:pPr>
            <a:r>
              <a:rPr lang="en-US" sz="4200" b="1">
                <a:solidFill>
                  <a:srgbClr val="EFF7FF"/>
                </a:solidFill>
                <a:effectLst>
                  <a:outerShdw blurRad="38100" dist="38100" dir="2700000" algn="tl">
                    <a:srgbClr val="000000"/>
                  </a:outerShdw>
                </a:effectLst>
                <a:latin typeface="Calibri" pitchFamily="-110" charset="0"/>
                <a:ea typeface="ＭＳ Ｐゴシック" pitchFamily="-110" charset="-128"/>
              </a:rPr>
              <a:t>D9’s Service Adapts to fit the Seasons</a:t>
            </a:r>
            <a:r>
              <a:rPr lang="en-US" sz="4200">
                <a:solidFill>
                  <a:srgbClr val="EFF7FF"/>
                </a:solidFill>
                <a:latin typeface="Times New Roman" pitchFamily="-110" charset="0"/>
                <a:ea typeface="ＭＳ Ｐゴシック" pitchFamily="-110" charset="-128"/>
              </a:rPr>
              <a:t/>
            </a:r>
            <a:br>
              <a:rPr lang="en-US" sz="4200">
                <a:solidFill>
                  <a:srgbClr val="EFF7FF"/>
                </a:solidFill>
                <a:latin typeface="Times New Roman" pitchFamily="-110" charset="0"/>
                <a:ea typeface="ＭＳ Ｐゴシック" pitchFamily="-110" charset="-128"/>
              </a:rPr>
            </a:br>
            <a:r>
              <a:rPr lang="en-US" sz="2400">
                <a:solidFill>
                  <a:srgbClr val="B0B1B3"/>
                </a:solidFill>
                <a:latin typeface="Calibri" pitchFamily="-110" charset="0"/>
                <a:ea typeface="ＭＳ Ｐゴシック" pitchFamily="-110" charset="-128"/>
              </a:rPr>
              <a:t>The inland seas change – our responsibilities do not</a:t>
            </a:r>
            <a:endParaRPr lang="en-US" sz="4200">
              <a:solidFill>
                <a:srgbClr val="EFF7FF"/>
              </a:solidFill>
              <a:latin typeface="Calibri" pitchFamily="-110" charset="0"/>
              <a:ea typeface="ＭＳ Ｐゴシック" pitchFamily="-110" charset="-128"/>
            </a:endParaRPr>
          </a:p>
        </p:txBody>
      </p:sp>
      <p:sp>
        <p:nvSpPr>
          <p:cNvPr id="1028" name="Text Box 4"/>
          <p:cNvSpPr txBox="1">
            <a:spLocks noChangeArrowheads="1"/>
          </p:cNvSpPr>
          <p:nvPr/>
        </p:nvSpPr>
        <p:spPr bwMode="auto">
          <a:xfrm>
            <a:off x="3276600" y="6019872"/>
            <a:ext cx="4953000" cy="24622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000">
                <a:solidFill>
                  <a:srgbClr val="FFFFFF"/>
                </a:solidFill>
                <a:latin typeface="Cambria" pitchFamily="-110" charset="0"/>
                <a:ea typeface="ＭＳ Ｐゴシック" pitchFamily="-110" charset="-128"/>
              </a:rPr>
              <a:t>* Percent of each mission accomplished by month (source:  CG MISLE Database)</a:t>
            </a:r>
          </a:p>
        </p:txBody>
      </p:sp>
    </p:spTree>
  </p:cSld>
  <p:clrMapOvr>
    <a:masterClrMapping/>
  </p:clrMapOvr>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6"/>
          <p:cNvPicPr>
            <a:picLocks noChangeAspect="1"/>
          </p:cNvPicPr>
          <p:nvPr/>
        </p:nvPicPr>
        <p:blipFill>
          <a:blip r:embed="rId3" cstate="print"/>
          <a:srcRect/>
          <a:stretch>
            <a:fillRect/>
          </a:stretch>
        </p:blipFill>
        <p:spPr bwMode="auto">
          <a:xfrm>
            <a:off x="-17463" y="-76200"/>
            <a:ext cx="9178926" cy="6096000"/>
          </a:xfrm>
          <a:prstGeom prst="rect">
            <a:avLst/>
          </a:prstGeom>
          <a:noFill/>
          <a:ln w="50800">
            <a:solidFill>
              <a:srgbClr val="FFFFFF"/>
            </a:solidFill>
            <a:round/>
            <a:headEnd/>
            <a:tailEnd/>
          </a:ln>
          <a:effectLst>
            <a:outerShdw dist="50800" dir="2700000" rotWithShape="0">
              <a:srgbClr val="808080">
                <a:alpha val="42999"/>
              </a:srgbClr>
            </a:outerShdw>
          </a:effectLst>
        </p:spPr>
      </p:pic>
      <p:pic>
        <p:nvPicPr>
          <p:cNvPr id="6" name="Picture 2" descr="Icepic22.jpg"/>
          <p:cNvPicPr>
            <a:picLocks noChangeAspect="1"/>
          </p:cNvPicPr>
          <p:nvPr/>
        </p:nvPicPr>
        <p:blipFill>
          <a:blip r:embed="rId4" cstate="print"/>
          <a:srcRect/>
          <a:stretch>
            <a:fillRect/>
          </a:stretch>
        </p:blipFill>
        <p:spPr bwMode="auto">
          <a:xfrm>
            <a:off x="3571889" y="4681542"/>
            <a:ext cx="2492375" cy="1870075"/>
          </a:xfrm>
          <a:prstGeom prst="rect">
            <a:avLst/>
          </a:prstGeom>
          <a:noFill/>
          <a:ln w="50800">
            <a:solidFill>
              <a:srgbClr val="FFFFFF"/>
            </a:solidFill>
            <a:miter lim="800000"/>
            <a:headEnd/>
            <a:tailEnd/>
          </a:ln>
          <a:effectLst>
            <a:outerShdw dist="50800" dir="2700000" rotWithShape="0">
              <a:srgbClr val="808080">
                <a:alpha val="42999"/>
              </a:srgbClr>
            </a:outerShdw>
          </a:effectLst>
        </p:spPr>
      </p:pic>
      <p:sp>
        <p:nvSpPr>
          <p:cNvPr id="15364" name="Text Box 4"/>
          <p:cNvSpPr txBox="1">
            <a:spLocks noChangeArrowheads="1"/>
          </p:cNvSpPr>
          <p:nvPr/>
        </p:nvSpPr>
        <p:spPr bwMode="auto">
          <a:xfrm>
            <a:off x="6096000" y="206375"/>
            <a:ext cx="2971800" cy="2677656"/>
          </a:xfrm>
          <a:prstGeom prst="rect">
            <a:avLst/>
          </a:prstGeom>
          <a:noFill/>
          <a:ln w="9525">
            <a:noFill/>
            <a:miter lim="800000"/>
            <a:headEnd/>
            <a:tailEnd/>
          </a:ln>
        </p:spPr>
        <p:txBody>
          <a:bodyPr>
            <a:spAutoFit/>
          </a:bodyPr>
          <a:lstStyle/>
          <a:p>
            <a:pPr algn="r" eaLnBrk="0" fontAlgn="base" hangingPunct="0">
              <a:spcBef>
                <a:spcPct val="50000"/>
              </a:spcBef>
              <a:spcAft>
                <a:spcPct val="0"/>
              </a:spcAft>
            </a:pPr>
            <a:r>
              <a:rPr lang="en-US" sz="2400" dirty="0" smtClean="0">
                <a:solidFill>
                  <a:srgbClr val="161616"/>
                </a:solidFill>
                <a:latin typeface="Cambria" pitchFamily="-110" charset="0"/>
                <a:ea typeface="ＭＳ Ｐゴシック" pitchFamily="-110" charset="-128"/>
              </a:rPr>
              <a:t>Nine MH-65 </a:t>
            </a:r>
            <a:r>
              <a:rPr lang="en-US" sz="2400" dirty="0">
                <a:solidFill>
                  <a:srgbClr val="161616"/>
                </a:solidFill>
                <a:latin typeface="Cambria" pitchFamily="-110" charset="0"/>
                <a:ea typeface="ＭＳ Ｐゴシック" pitchFamily="-110" charset="-128"/>
              </a:rPr>
              <a:t>helicopters perform search and rescue, law enforcement, security &amp; environmental response duties</a:t>
            </a:r>
          </a:p>
        </p:txBody>
      </p:sp>
      <p:pic>
        <p:nvPicPr>
          <p:cNvPr id="72707" name="Picture 2" descr="Traverse City"/>
          <p:cNvPicPr>
            <a:picLocks noChangeAspect="1" noChangeArrowheads="1"/>
          </p:cNvPicPr>
          <p:nvPr/>
        </p:nvPicPr>
        <p:blipFill>
          <a:blip r:embed="rId5" cstate="print"/>
          <a:srcRect/>
          <a:stretch>
            <a:fillRect/>
          </a:stretch>
        </p:blipFill>
        <p:spPr bwMode="auto">
          <a:xfrm>
            <a:off x="6343650" y="4681538"/>
            <a:ext cx="2495550" cy="1871662"/>
          </a:xfrm>
          <a:prstGeom prst="rect">
            <a:avLst/>
          </a:prstGeom>
          <a:noFill/>
          <a:ln w="50800">
            <a:solidFill>
              <a:srgbClr val="FFFFFF"/>
            </a:solidFill>
            <a:miter lim="800000"/>
            <a:headEnd/>
            <a:tailEnd/>
          </a:ln>
          <a:effectLst>
            <a:outerShdw dist="50800" dir="2700000" rotWithShape="0">
              <a:srgbClr val="808080">
                <a:alpha val="42999"/>
              </a:srgbClr>
            </a:outerShdw>
          </a:effectLst>
        </p:spPr>
      </p:pic>
    </p:spTree>
  </p:cSld>
  <p:clrMapOvr>
    <a:masterClrMapping/>
  </p:clrMapOvr>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6802" name="Picture 7" descr="StaBelleIsle.jpg"/>
          <p:cNvPicPr>
            <a:picLocks noChangeAspect="1"/>
          </p:cNvPicPr>
          <p:nvPr/>
        </p:nvPicPr>
        <p:blipFill>
          <a:blip r:embed="rId3" cstate="print"/>
          <a:srcRect/>
          <a:stretch>
            <a:fillRect/>
          </a:stretch>
        </p:blipFill>
        <p:spPr bwMode="auto">
          <a:xfrm>
            <a:off x="0" y="-228600"/>
            <a:ext cx="9144000" cy="3876676"/>
          </a:xfrm>
          <a:prstGeom prst="rect">
            <a:avLst/>
          </a:prstGeom>
          <a:noFill/>
          <a:ln w="50800">
            <a:solidFill>
              <a:srgbClr val="FFFFFF"/>
            </a:solidFill>
            <a:miter lim="800000"/>
            <a:headEnd/>
            <a:tailEnd/>
          </a:ln>
          <a:effectLst>
            <a:outerShdw dist="50800" dir="2700000" rotWithShape="0">
              <a:srgbClr val="808080">
                <a:alpha val="42999"/>
              </a:srgbClr>
            </a:outerShdw>
          </a:effectLst>
        </p:spPr>
      </p:pic>
      <p:sp>
        <p:nvSpPr>
          <p:cNvPr id="16388" name="Text Box 7"/>
          <p:cNvSpPr txBox="1">
            <a:spLocks noChangeArrowheads="1"/>
          </p:cNvSpPr>
          <p:nvPr/>
        </p:nvSpPr>
        <p:spPr bwMode="auto">
          <a:xfrm>
            <a:off x="5105400" y="6400874"/>
            <a:ext cx="3657600" cy="246221"/>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000">
                <a:solidFill>
                  <a:srgbClr val="FFFFFF"/>
                </a:solidFill>
                <a:latin typeface="Cambria" pitchFamily="-110" charset="0"/>
                <a:ea typeface="ＭＳ Ｐゴシック" pitchFamily="-110" charset="-128"/>
              </a:rPr>
              <a:t>* During winters of 2006-2010 (source:  CG MISLE Database)</a:t>
            </a:r>
          </a:p>
        </p:txBody>
      </p:sp>
      <p:pic>
        <p:nvPicPr>
          <p:cNvPr id="74758" name="Picture 8" descr="FishermenIceRescue.jpg"/>
          <p:cNvPicPr>
            <a:picLocks noChangeAspect="1"/>
          </p:cNvPicPr>
          <p:nvPr/>
        </p:nvPicPr>
        <p:blipFill>
          <a:blip r:embed="rId4" cstate="print"/>
          <a:srcRect/>
          <a:stretch>
            <a:fillRect/>
          </a:stretch>
        </p:blipFill>
        <p:spPr bwMode="auto">
          <a:xfrm>
            <a:off x="0" y="3429000"/>
            <a:ext cx="3465513" cy="2505076"/>
          </a:xfrm>
          <a:prstGeom prst="rect">
            <a:avLst/>
          </a:prstGeom>
          <a:noFill/>
          <a:ln w="50800">
            <a:solidFill>
              <a:schemeClr val="tx1"/>
            </a:solidFill>
            <a:miter lim="800000"/>
            <a:headEnd/>
            <a:tailEnd/>
          </a:ln>
          <a:effectLst>
            <a:outerShdw dist="50800" dir="2700000" rotWithShape="0">
              <a:srgbClr val="808080">
                <a:alpha val="42999"/>
              </a:srgbClr>
            </a:outerShdw>
          </a:effectLst>
        </p:spPr>
      </p:pic>
      <p:pic>
        <p:nvPicPr>
          <p:cNvPr id="74759" name="Picture 9" descr="WBM_0100_001.jpg"/>
          <p:cNvPicPr>
            <a:picLocks noChangeAspect="1"/>
          </p:cNvPicPr>
          <p:nvPr/>
        </p:nvPicPr>
        <p:blipFill>
          <a:blip r:embed="rId5" cstate="print"/>
          <a:srcRect/>
          <a:stretch>
            <a:fillRect/>
          </a:stretch>
        </p:blipFill>
        <p:spPr bwMode="auto">
          <a:xfrm>
            <a:off x="3775091" y="3429000"/>
            <a:ext cx="1711325" cy="2505076"/>
          </a:xfrm>
          <a:prstGeom prst="rect">
            <a:avLst/>
          </a:prstGeom>
          <a:noFill/>
          <a:ln w="50800">
            <a:solidFill>
              <a:schemeClr val="tx1"/>
            </a:solidFill>
            <a:miter lim="800000"/>
            <a:headEnd/>
            <a:tailEnd/>
          </a:ln>
          <a:effectLst>
            <a:outerShdw dist="50800" dir="2700000" rotWithShape="0">
              <a:srgbClr val="808080">
                <a:alpha val="42999"/>
              </a:srgbClr>
            </a:outerShdw>
          </a:effectLst>
        </p:spPr>
      </p:pic>
      <p:pic>
        <p:nvPicPr>
          <p:cNvPr id="74760" name="Picture 10" descr="4465228978_6e0b57f934_o.jpg"/>
          <p:cNvPicPr>
            <a:picLocks noChangeAspect="1"/>
          </p:cNvPicPr>
          <p:nvPr/>
        </p:nvPicPr>
        <p:blipFill>
          <a:blip r:embed="rId6" cstate="print"/>
          <a:srcRect/>
          <a:stretch>
            <a:fillRect/>
          </a:stretch>
        </p:blipFill>
        <p:spPr bwMode="auto">
          <a:xfrm>
            <a:off x="5791200" y="3429000"/>
            <a:ext cx="3352800" cy="2505076"/>
          </a:xfrm>
          <a:prstGeom prst="rect">
            <a:avLst/>
          </a:prstGeom>
          <a:noFill/>
          <a:ln w="50800">
            <a:solidFill>
              <a:srgbClr val="FFFFFF"/>
            </a:solidFill>
            <a:miter lim="800000"/>
            <a:headEnd/>
            <a:tailEnd/>
          </a:ln>
          <a:effectLst>
            <a:outerShdw dist="50800" dir="2700000" rotWithShape="0">
              <a:srgbClr val="808080">
                <a:alpha val="42999"/>
              </a:srgbClr>
            </a:outerShdw>
          </a:effectLst>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8850" name="Picture 2" descr="icebreakingcommerce.jpg"/>
          <p:cNvPicPr>
            <a:picLocks noChangeAspect="1"/>
          </p:cNvPicPr>
          <p:nvPr/>
        </p:nvPicPr>
        <p:blipFill>
          <a:blip r:embed="rId3" cstate="print"/>
          <a:srcRect/>
          <a:stretch>
            <a:fillRect/>
          </a:stretch>
        </p:blipFill>
        <p:spPr bwMode="auto">
          <a:xfrm>
            <a:off x="3594100" y="-396875"/>
            <a:ext cx="5626100" cy="7651750"/>
          </a:xfrm>
          <a:prstGeom prst="rect">
            <a:avLst/>
          </a:prstGeom>
          <a:noFill/>
          <a:ln w="50800">
            <a:solidFill>
              <a:srgbClr val="FFFFFF"/>
            </a:solidFill>
            <a:miter lim="800000"/>
            <a:headEnd/>
            <a:tailEnd/>
          </a:ln>
          <a:effectLst>
            <a:outerShdw dist="50800" dir="2700000" rotWithShape="0">
              <a:srgbClr val="808080">
                <a:alpha val="42999"/>
              </a:srgbClr>
            </a:outerShdw>
          </a:effectLst>
        </p:spPr>
      </p:pic>
      <p:sp>
        <p:nvSpPr>
          <p:cNvPr id="17411" name="Text Box 9"/>
          <p:cNvSpPr txBox="1">
            <a:spLocks noChangeArrowheads="1"/>
          </p:cNvSpPr>
          <p:nvPr/>
        </p:nvSpPr>
        <p:spPr bwMode="auto">
          <a:xfrm>
            <a:off x="4724400" y="152400"/>
            <a:ext cx="4114800" cy="1938992"/>
          </a:xfrm>
          <a:prstGeom prst="rect">
            <a:avLst/>
          </a:prstGeom>
          <a:noFill/>
          <a:ln w="9525">
            <a:noFill/>
            <a:miter lim="800000"/>
            <a:headEnd/>
            <a:tailEnd/>
          </a:ln>
        </p:spPr>
        <p:txBody>
          <a:bodyPr>
            <a:spAutoFit/>
          </a:bodyPr>
          <a:lstStyle/>
          <a:p>
            <a:pPr algn="r" eaLnBrk="0" fontAlgn="base" hangingPunct="0">
              <a:spcBef>
                <a:spcPct val="50000"/>
              </a:spcBef>
              <a:spcAft>
                <a:spcPct val="0"/>
              </a:spcAft>
            </a:pPr>
            <a:r>
              <a:rPr lang="en-US" sz="2400">
                <a:solidFill>
                  <a:srgbClr val="FFFFFF"/>
                </a:solidFill>
                <a:latin typeface="Cambria" pitchFamily="-110" charset="0"/>
                <a:ea typeface="ＭＳ Ｐゴシック" pitchFamily="-110" charset="-128"/>
              </a:rPr>
              <a:t>Millions of tons of vital supplies (heating oil, coal, iron ore) assisted through ice annually – critical to national &amp; regional economy</a:t>
            </a:r>
          </a:p>
        </p:txBody>
      </p:sp>
      <p:pic>
        <p:nvPicPr>
          <p:cNvPr id="76803" name="Picture 7" descr="4497122732_a6c52142ac_b.jpg"/>
          <p:cNvPicPr>
            <a:picLocks/>
          </p:cNvPicPr>
          <p:nvPr/>
        </p:nvPicPr>
        <p:blipFill>
          <a:blip r:embed="rId4" cstate="print">
            <a:lum contrast="10000"/>
          </a:blip>
          <a:srcRect/>
          <a:stretch>
            <a:fillRect/>
          </a:stretch>
        </p:blipFill>
        <p:spPr bwMode="auto">
          <a:xfrm>
            <a:off x="1676400" y="2301875"/>
            <a:ext cx="2133600" cy="1568450"/>
          </a:xfrm>
          <a:prstGeom prst="rect">
            <a:avLst/>
          </a:prstGeom>
          <a:noFill/>
          <a:ln w="50800">
            <a:solidFill>
              <a:srgbClr val="FFFFFF"/>
            </a:solidFill>
            <a:miter lim="800000"/>
            <a:headEnd/>
            <a:tailEnd/>
          </a:ln>
          <a:effectLst>
            <a:outerShdw dist="50800" dir="2700000" rotWithShape="0">
              <a:srgbClr val="808080">
                <a:alpha val="42999"/>
              </a:srgbClr>
            </a:outerShdw>
          </a:effectLst>
        </p:spPr>
      </p:pic>
      <p:pic>
        <p:nvPicPr>
          <p:cNvPr id="211973" name="Picture 5" descr="rock cut 2"/>
          <p:cNvPicPr>
            <a:picLocks noChangeArrowheads="1"/>
          </p:cNvPicPr>
          <p:nvPr/>
        </p:nvPicPr>
        <p:blipFill>
          <a:blip r:embed="rId5" cstate="print">
            <a:lum contrast="30000"/>
          </a:blip>
          <a:srcRect/>
          <a:stretch>
            <a:fillRect/>
          </a:stretch>
        </p:blipFill>
        <p:spPr bwMode="auto">
          <a:xfrm>
            <a:off x="1670050" y="4343457"/>
            <a:ext cx="2139950" cy="1573213"/>
          </a:xfrm>
          <a:prstGeom prst="rect">
            <a:avLst/>
          </a:prstGeom>
          <a:noFill/>
          <a:ln w="50800">
            <a:solidFill>
              <a:srgbClr val="FFFFFF"/>
            </a:solidFill>
            <a:miter lim="800000"/>
            <a:headEnd/>
            <a:tailEnd/>
          </a:ln>
          <a:effectLst>
            <a:outerShdw dist="50800" dir="2700000" rotWithShape="0">
              <a:srgbClr val="808080">
                <a:alpha val="42999"/>
              </a:srgbClr>
            </a:outerShdw>
          </a:effectLst>
        </p:spPr>
      </p:pic>
      <p:pic>
        <p:nvPicPr>
          <p:cNvPr id="9" name="Picture 8" descr="Herbert C Jackson 3.jpg"/>
          <p:cNvPicPr>
            <a:picLocks/>
          </p:cNvPicPr>
          <p:nvPr/>
        </p:nvPicPr>
        <p:blipFill>
          <a:blip r:embed="rId6" cstate="print"/>
          <a:srcRect/>
          <a:stretch>
            <a:fillRect/>
          </a:stretch>
        </p:blipFill>
        <p:spPr bwMode="auto">
          <a:xfrm>
            <a:off x="1670050" y="304857"/>
            <a:ext cx="2139950" cy="1573213"/>
          </a:xfrm>
          <a:prstGeom prst="rect">
            <a:avLst/>
          </a:prstGeom>
          <a:noFill/>
          <a:ln w="50800">
            <a:solidFill>
              <a:srgbClr val="FFFFFF"/>
            </a:solidFill>
            <a:round/>
            <a:headEnd/>
            <a:tailEnd/>
          </a:ln>
          <a:effectLst>
            <a:outerShdw dist="50800" dir="2700000" rotWithShape="0">
              <a:srgbClr val="808080">
                <a:alpha val="42999"/>
              </a:srgbClr>
            </a:outerShdw>
          </a:effectLst>
        </p:spPr>
      </p:pic>
    </p:spTree>
  </p:cSld>
  <p:clrMapOvr>
    <a:masterClrMapping/>
  </p:clrMapOvr>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042" name="Picture 4" descr="IMG_9833"/>
          <p:cNvPicPr>
            <a:picLocks noChangeAspect="1" noChangeArrowheads="1"/>
          </p:cNvPicPr>
          <p:nvPr/>
        </p:nvPicPr>
        <p:blipFill>
          <a:blip r:embed="rId3" cstate="print"/>
          <a:srcRect/>
          <a:stretch>
            <a:fillRect/>
          </a:stretch>
        </p:blipFill>
        <p:spPr bwMode="auto">
          <a:xfrm>
            <a:off x="-50800" y="-152400"/>
            <a:ext cx="8128000" cy="6096000"/>
          </a:xfrm>
          <a:prstGeom prst="rect">
            <a:avLst/>
          </a:prstGeom>
          <a:noFill/>
          <a:ln w="50800">
            <a:solidFill>
              <a:srgbClr val="FFFFFF"/>
            </a:solidFill>
            <a:miter lim="800000"/>
            <a:headEnd/>
            <a:tailEnd/>
          </a:ln>
          <a:effectLst>
            <a:outerShdw dist="50800" dir="2700000" rotWithShape="0">
              <a:srgbClr val="808080">
                <a:alpha val="42999"/>
              </a:srgbClr>
            </a:outerShdw>
          </a:effectLst>
        </p:spPr>
      </p:pic>
      <p:sp>
        <p:nvSpPr>
          <p:cNvPr id="21507" name="Text Box 7"/>
          <p:cNvSpPr txBox="1">
            <a:spLocks noChangeArrowheads="1"/>
          </p:cNvSpPr>
          <p:nvPr/>
        </p:nvSpPr>
        <p:spPr bwMode="auto">
          <a:xfrm>
            <a:off x="304800" y="258763"/>
            <a:ext cx="4267200" cy="1569660"/>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2400">
                <a:solidFill>
                  <a:srgbClr val="FFFFFF"/>
                </a:solidFill>
                <a:latin typeface="Cambria" pitchFamily="-110" charset="0"/>
                <a:ea typeface="ＭＳ Ｐゴシック" pitchFamily="-110" charset="-128"/>
              </a:rPr>
              <a:t>Inspection, investigation &amp; licensing enhance maritime safety &amp; protect environment from invasive species, mishaps</a:t>
            </a:r>
          </a:p>
        </p:txBody>
      </p:sp>
      <p:pic>
        <p:nvPicPr>
          <p:cNvPr id="6" name="Picture 2" descr="WBM_0063.jpg"/>
          <p:cNvPicPr>
            <a:picLocks noChangeAspect="1"/>
          </p:cNvPicPr>
          <p:nvPr/>
        </p:nvPicPr>
        <p:blipFill>
          <a:blip r:embed="rId4" cstate="print"/>
          <a:srcRect/>
          <a:stretch>
            <a:fillRect/>
          </a:stretch>
        </p:blipFill>
        <p:spPr bwMode="auto">
          <a:xfrm>
            <a:off x="6934200" y="685800"/>
            <a:ext cx="1905000" cy="2665414"/>
          </a:xfrm>
          <a:prstGeom prst="rect">
            <a:avLst/>
          </a:prstGeom>
          <a:noFill/>
          <a:ln w="50800">
            <a:solidFill>
              <a:srgbClr val="FFFFFF"/>
            </a:solidFill>
            <a:miter lim="800000"/>
            <a:headEnd/>
            <a:tailEnd/>
          </a:ln>
          <a:effectLst>
            <a:outerShdw dist="50800" dir="2700000" rotWithShape="0">
              <a:srgbClr val="808080">
                <a:alpha val="42999"/>
              </a:srgbClr>
            </a:outerShdw>
          </a:effectLst>
        </p:spPr>
      </p:pic>
      <p:pic>
        <p:nvPicPr>
          <p:cNvPr id="7" name="Picture 5" descr="BALLAST WATER INSPECTION 3 _For Release_.jpg"/>
          <p:cNvPicPr>
            <a:picLocks noChangeAspect="1"/>
          </p:cNvPicPr>
          <p:nvPr/>
        </p:nvPicPr>
        <p:blipFill>
          <a:blip r:embed="rId5" cstate="print"/>
          <a:srcRect/>
          <a:stretch>
            <a:fillRect/>
          </a:stretch>
        </p:blipFill>
        <p:spPr bwMode="auto">
          <a:xfrm>
            <a:off x="4572009" y="4343403"/>
            <a:ext cx="2143125" cy="1435100"/>
          </a:xfrm>
          <a:prstGeom prst="rect">
            <a:avLst/>
          </a:prstGeom>
          <a:noFill/>
          <a:ln w="50800">
            <a:solidFill>
              <a:srgbClr val="FFFFFF"/>
            </a:solidFill>
            <a:miter lim="800000"/>
            <a:headEnd/>
            <a:tailEnd/>
          </a:ln>
          <a:effectLst>
            <a:outerShdw dist="50800" dir="2700000" rotWithShape="0">
              <a:srgbClr val="808080">
                <a:alpha val="42999"/>
              </a:srgbClr>
            </a:outerShdw>
          </a:effectLst>
        </p:spPr>
      </p:pic>
      <p:pic>
        <p:nvPicPr>
          <p:cNvPr id="8" name="Picture 4" descr="BALLAST WATER INSPECTION 11 _For Release_.jpg"/>
          <p:cNvPicPr>
            <a:picLocks noChangeAspect="1"/>
          </p:cNvPicPr>
          <p:nvPr/>
        </p:nvPicPr>
        <p:blipFill>
          <a:blip r:embed="rId6" cstate="print">
            <a:lum bright="8000" contrast="8000"/>
          </a:blip>
          <a:srcRect/>
          <a:stretch>
            <a:fillRect/>
          </a:stretch>
        </p:blipFill>
        <p:spPr bwMode="auto">
          <a:xfrm>
            <a:off x="6934200" y="3578226"/>
            <a:ext cx="1906588" cy="2670175"/>
          </a:xfrm>
          <a:prstGeom prst="rect">
            <a:avLst/>
          </a:prstGeom>
          <a:noFill/>
          <a:ln w="50800">
            <a:solidFill>
              <a:srgbClr val="FFFFFF"/>
            </a:solidFill>
            <a:miter lim="800000"/>
            <a:headEnd/>
            <a:tailEnd/>
          </a:ln>
          <a:effectLst>
            <a:outerShdw dist="50800" dir="2700000" rotWithShape="0">
              <a:srgbClr val="808080">
                <a:alpha val="42999"/>
              </a:srgbClr>
            </a:outerShdw>
          </a:effectLst>
        </p:spPr>
      </p:pic>
    </p:spTree>
  </p:cSld>
  <p:clrMapOvr>
    <a:masterClrMapping/>
  </p:clrMapOvr>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330" name="Picture 2" descr="DSC00018"/>
          <p:cNvPicPr>
            <a:picLocks noChangeAspect="1" noChangeArrowheads="1"/>
          </p:cNvPicPr>
          <p:nvPr/>
        </p:nvPicPr>
        <p:blipFill>
          <a:blip r:embed="rId3" cstate="print">
            <a:lum contrast="10000"/>
          </a:blip>
          <a:srcRect/>
          <a:stretch>
            <a:fillRect/>
          </a:stretch>
        </p:blipFill>
        <p:spPr bwMode="auto">
          <a:xfrm>
            <a:off x="1676400" y="-1409700"/>
            <a:ext cx="9448800" cy="7086600"/>
          </a:xfrm>
          <a:prstGeom prst="rect">
            <a:avLst/>
          </a:prstGeom>
          <a:noFill/>
          <a:ln w="50800">
            <a:solidFill>
              <a:srgbClr val="FFFFFF"/>
            </a:solidFill>
            <a:miter lim="800000"/>
            <a:headEnd/>
            <a:tailEnd/>
          </a:ln>
          <a:effectLst>
            <a:outerShdw dist="50800" dir="2700000" rotWithShape="0">
              <a:srgbClr val="808080">
                <a:alpha val="42999"/>
              </a:srgbClr>
            </a:outerShdw>
          </a:effectLst>
        </p:spPr>
      </p:pic>
      <p:pic>
        <p:nvPicPr>
          <p:cNvPr id="205827" name="Picture 3" descr="DSC00004"/>
          <p:cNvPicPr>
            <a:picLocks noChangeAspect="1" noChangeArrowheads="1"/>
          </p:cNvPicPr>
          <p:nvPr/>
        </p:nvPicPr>
        <p:blipFill>
          <a:blip r:embed="rId4" cstate="print"/>
          <a:srcRect/>
          <a:stretch>
            <a:fillRect/>
          </a:stretch>
        </p:blipFill>
        <p:spPr bwMode="auto">
          <a:xfrm>
            <a:off x="533400" y="457204"/>
            <a:ext cx="3429000" cy="2571750"/>
          </a:xfrm>
          <a:prstGeom prst="rect">
            <a:avLst/>
          </a:prstGeom>
          <a:noFill/>
          <a:ln w="50800">
            <a:solidFill>
              <a:schemeClr val="tx1"/>
            </a:solidFill>
            <a:miter lim="800000"/>
            <a:headEnd/>
            <a:tailEnd/>
          </a:ln>
          <a:effectLst>
            <a:outerShdw dist="50800" dir="2700000" rotWithShape="0">
              <a:srgbClr val="808080">
                <a:alpha val="42999"/>
              </a:srgbClr>
            </a:outerShdw>
          </a:effectLst>
        </p:spPr>
      </p:pic>
      <p:pic>
        <p:nvPicPr>
          <p:cNvPr id="205829" name="Picture 5" descr="DSC00002"/>
          <p:cNvPicPr>
            <a:picLocks noChangeAspect="1" noChangeArrowheads="1"/>
          </p:cNvPicPr>
          <p:nvPr/>
        </p:nvPicPr>
        <p:blipFill>
          <a:blip r:embed="rId5" cstate="print"/>
          <a:srcRect/>
          <a:stretch>
            <a:fillRect/>
          </a:stretch>
        </p:blipFill>
        <p:spPr bwMode="auto">
          <a:xfrm>
            <a:off x="533400" y="3352804"/>
            <a:ext cx="3429000" cy="2571750"/>
          </a:xfrm>
          <a:prstGeom prst="rect">
            <a:avLst/>
          </a:prstGeom>
          <a:noFill/>
          <a:ln w="50800">
            <a:solidFill>
              <a:schemeClr val="tx1"/>
            </a:solidFill>
            <a:miter lim="800000"/>
            <a:headEnd/>
            <a:tailEnd/>
          </a:ln>
          <a:effectLst>
            <a:outerShdw dist="50800" dir="2700000" rotWithShape="0">
              <a:srgbClr val="808080">
                <a:alpha val="42999"/>
              </a:srgbClr>
            </a:outerShdw>
          </a:effectLst>
        </p:spPr>
      </p:pic>
      <p:sp>
        <p:nvSpPr>
          <p:cNvPr id="100358" name="Text Box 8"/>
          <p:cNvSpPr txBox="1">
            <a:spLocks noChangeArrowheads="1"/>
          </p:cNvSpPr>
          <p:nvPr/>
        </p:nvSpPr>
        <p:spPr bwMode="auto">
          <a:xfrm>
            <a:off x="5181600" y="51"/>
            <a:ext cx="3657600" cy="1200329"/>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2400" dirty="0">
                <a:solidFill>
                  <a:srgbClr val="FFFFFF"/>
                </a:solidFill>
                <a:effectLst>
                  <a:outerShdw blurRad="50800" dist="38100" dir="2700000">
                    <a:srgbClr val="000000">
                      <a:alpha val="43000"/>
                    </a:srgbClr>
                  </a:outerShdw>
                </a:effectLst>
                <a:latin typeface="Cambria" pitchFamily="-110" charset="0"/>
                <a:ea typeface="Cambria" pitchFamily="-110" charset="0"/>
                <a:cs typeface="Cambria" pitchFamily="-110" charset="0"/>
              </a:rPr>
              <a:t>Environmental response is challenging in pristine fresh water environment</a:t>
            </a:r>
          </a:p>
        </p:txBody>
      </p:sp>
    </p:spTree>
  </p:cSld>
  <p:clrMapOvr>
    <a:masterClrMapping/>
  </p:clrMapOvr>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IMG_2446.JPG"/>
          <p:cNvPicPr>
            <a:picLocks noChangeAspect="1"/>
          </p:cNvPicPr>
          <p:nvPr/>
        </p:nvPicPr>
        <p:blipFill>
          <a:blip r:embed="rId3" cstate="print"/>
          <a:stretch>
            <a:fillRect/>
          </a:stretch>
        </p:blipFill>
        <p:spPr>
          <a:xfrm>
            <a:off x="990600" y="635000"/>
            <a:ext cx="3048000" cy="2032000"/>
          </a:xfrm>
          <a:prstGeom prst="rect">
            <a:avLst/>
          </a:prstGeom>
        </p:spPr>
      </p:pic>
      <p:sp>
        <p:nvSpPr>
          <p:cNvPr id="2" name="TextBox 1"/>
          <p:cNvSpPr txBox="1"/>
          <p:nvPr/>
        </p:nvSpPr>
        <p:spPr>
          <a:xfrm>
            <a:off x="457200" y="32478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rgbClr val="FFFF00">
              <a:alpha val="41176"/>
            </a:srgb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SITUATIONAL AWARENESS</a:t>
            </a:r>
          </a:p>
          <a:p>
            <a:pPr fontAlgn="base">
              <a:spcBef>
                <a:spcPct val="0"/>
              </a:spcBef>
              <a:spcAft>
                <a:spcPct val="0"/>
              </a:spcAft>
              <a:buFont typeface="Arial" pitchFamily="34" charset="0"/>
              <a:buChar char="•"/>
            </a:pPr>
            <a:r>
              <a:rPr lang="en-US" sz="2000" i="1" dirty="0">
                <a:solidFill>
                  <a:prstClr val="black"/>
                </a:solidFill>
              </a:rPr>
              <a:t> Daily briefings</a:t>
            </a:r>
          </a:p>
          <a:p>
            <a:pPr fontAlgn="base">
              <a:spcBef>
                <a:spcPct val="0"/>
              </a:spcBef>
              <a:spcAft>
                <a:spcPct val="0"/>
              </a:spcAft>
              <a:buFont typeface="Arial" pitchFamily="34" charset="0"/>
              <a:buChar char="•"/>
            </a:pPr>
            <a:r>
              <a:rPr lang="en-US" sz="2000" i="1" dirty="0">
                <a:solidFill>
                  <a:prstClr val="black"/>
                </a:solidFill>
              </a:rPr>
              <a:t> Pre-incident planning</a:t>
            </a:r>
          </a:p>
          <a:p>
            <a:pPr fontAlgn="base">
              <a:spcBef>
                <a:spcPct val="0"/>
              </a:spcBef>
              <a:spcAft>
                <a:spcPct val="0"/>
              </a:spcAft>
              <a:buFont typeface="Arial" pitchFamily="34" charset="0"/>
              <a:buChar char="•"/>
            </a:pPr>
            <a:r>
              <a:rPr lang="en-US" sz="2000" i="1" dirty="0">
                <a:solidFill>
                  <a:prstClr val="black"/>
                </a:solidFill>
              </a:rPr>
              <a:t> Operational decision support</a:t>
            </a:r>
          </a:p>
        </p:txBody>
      </p:sp>
      <p:sp>
        <p:nvSpPr>
          <p:cNvPr id="3" name="TextBox 2"/>
          <p:cNvSpPr txBox="1"/>
          <p:nvPr/>
        </p:nvSpPr>
        <p:spPr>
          <a:xfrm>
            <a:off x="4724400" y="32478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chemeClr val="accent6">
              <a:lumMod val="60000"/>
              <a:lumOff val="40000"/>
              <a:alpha val="50196"/>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MISSION EXECUTION</a:t>
            </a:r>
          </a:p>
          <a:p>
            <a:pPr fontAlgn="base">
              <a:spcBef>
                <a:spcPct val="0"/>
              </a:spcBef>
              <a:spcAft>
                <a:spcPct val="0"/>
              </a:spcAft>
              <a:buFont typeface="Arial" pitchFamily="34" charset="0"/>
              <a:buChar char="•"/>
            </a:pPr>
            <a:r>
              <a:rPr lang="en-US" sz="2000" i="1" dirty="0">
                <a:solidFill>
                  <a:prstClr val="black"/>
                </a:solidFill>
              </a:rPr>
              <a:t> Launch “go/no go” decisions</a:t>
            </a:r>
          </a:p>
          <a:p>
            <a:pPr fontAlgn="base">
              <a:spcBef>
                <a:spcPct val="0"/>
              </a:spcBef>
              <a:spcAft>
                <a:spcPct val="0"/>
              </a:spcAft>
              <a:buFont typeface="Arial" pitchFamily="34" charset="0"/>
              <a:buChar char="•"/>
            </a:pPr>
            <a:r>
              <a:rPr lang="en-US" sz="2000" i="1" dirty="0">
                <a:solidFill>
                  <a:prstClr val="black"/>
                </a:solidFill>
              </a:rPr>
              <a:t> Inputs to computer drift models</a:t>
            </a:r>
          </a:p>
          <a:p>
            <a:pPr fontAlgn="base">
              <a:spcBef>
                <a:spcPct val="0"/>
              </a:spcBef>
              <a:spcAft>
                <a:spcPct val="0"/>
              </a:spcAft>
              <a:buFont typeface="Arial" pitchFamily="34" charset="0"/>
              <a:buChar char="•"/>
            </a:pPr>
            <a:r>
              <a:rPr lang="en-US" sz="2000" i="1" dirty="0">
                <a:solidFill>
                  <a:prstClr val="black"/>
                </a:solidFill>
              </a:rPr>
              <a:t> Search detection parameters</a:t>
            </a:r>
          </a:p>
        </p:txBody>
      </p:sp>
      <p:sp>
        <p:nvSpPr>
          <p:cNvPr id="4" name="TextBox 3"/>
          <p:cNvSpPr txBox="1"/>
          <p:nvPr/>
        </p:nvSpPr>
        <p:spPr>
          <a:xfrm>
            <a:off x="457200" y="50004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chemeClr val="accent4">
              <a:lumMod val="40000"/>
              <a:lumOff val="60000"/>
              <a:alpha val="50196"/>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EMERGENCY MANAGEMENT</a:t>
            </a:r>
          </a:p>
          <a:p>
            <a:pPr fontAlgn="base">
              <a:spcBef>
                <a:spcPct val="0"/>
              </a:spcBef>
              <a:spcAft>
                <a:spcPct val="0"/>
              </a:spcAft>
              <a:buFont typeface="Arial" pitchFamily="34" charset="0"/>
              <a:buChar char="•"/>
            </a:pPr>
            <a:r>
              <a:rPr lang="en-US" sz="2000" i="1" dirty="0">
                <a:solidFill>
                  <a:prstClr val="black"/>
                </a:solidFill>
              </a:rPr>
              <a:t> </a:t>
            </a:r>
            <a:r>
              <a:rPr lang="en-US" sz="2000" i="1" dirty="0" smtClean="0">
                <a:solidFill>
                  <a:prstClr val="black"/>
                </a:solidFill>
              </a:rPr>
              <a:t>Fate/behavior of oil &amp; HAZMAT</a:t>
            </a:r>
          </a:p>
          <a:p>
            <a:pPr fontAlgn="base">
              <a:spcBef>
                <a:spcPct val="0"/>
              </a:spcBef>
              <a:spcAft>
                <a:spcPct val="0"/>
              </a:spcAft>
              <a:buFont typeface="Arial" pitchFamily="34" charset="0"/>
              <a:buChar char="•"/>
            </a:pPr>
            <a:r>
              <a:rPr lang="en-US" sz="2000" i="1" dirty="0" smtClean="0">
                <a:solidFill>
                  <a:prstClr val="black"/>
                </a:solidFill>
              </a:rPr>
              <a:t> Emergency/snow </a:t>
            </a:r>
            <a:r>
              <a:rPr lang="en-US" sz="2000" i="1" dirty="0">
                <a:solidFill>
                  <a:prstClr val="black"/>
                </a:solidFill>
              </a:rPr>
              <a:t>dismissal</a:t>
            </a:r>
          </a:p>
          <a:p>
            <a:pPr fontAlgn="base">
              <a:spcBef>
                <a:spcPct val="0"/>
              </a:spcBef>
              <a:spcAft>
                <a:spcPct val="0"/>
              </a:spcAft>
              <a:buFont typeface="Arial" pitchFamily="34" charset="0"/>
              <a:buChar char="•"/>
            </a:pPr>
            <a:r>
              <a:rPr lang="en-US" sz="2000" i="1" dirty="0">
                <a:solidFill>
                  <a:prstClr val="black"/>
                </a:solidFill>
              </a:rPr>
              <a:t> </a:t>
            </a:r>
            <a:r>
              <a:rPr lang="en-US" sz="2000" i="1" dirty="0" smtClean="0">
                <a:solidFill>
                  <a:prstClr val="black"/>
                </a:solidFill>
              </a:rPr>
              <a:t>Flood </a:t>
            </a:r>
            <a:r>
              <a:rPr lang="en-US" sz="2000" i="1" dirty="0">
                <a:solidFill>
                  <a:prstClr val="black"/>
                </a:solidFill>
              </a:rPr>
              <a:t>response</a:t>
            </a:r>
          </a:p>
        </p:txBody>
      </p:sp>
      <p:sp>
        <p:nvSpPr>
          <p:cNvPr id="5" name="TextBox 4"/>
          <p:cNvSpPr txBox="1"/>
          <p:nvPr/>
        </p:nvSpPr>
        <p:spPr>
          <a:xfrm>
            <a:off x="4724400" y="50004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rgbClr val="339933">
              <a:alpha val="41176"/>
            </a:srgb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STRATEGIC PLANNING</a:t>
            </a:r>
          </a:p>
          <a:p>
            <a:pPr fontAlgn="base">
              <a:spcBef>
                <a:spcPct val="0"/>
              </a:spcBef>
              <a:spcAft>
                <a:spcPct val="0"/>
              </a:spcAft>
              <a:buFont typeface="Arial" pitchFamily="34" charset="0"/>
              <a:buChar char="•"/>
            </a:pPr>
            <a:r>
              <a:rPr lang="en-US" sz="2000" i="1" dirty="0">
                <a:solidFill>
                  <a:prstClr val="black"/>
                </a:solidFill>
              </a:rPr>
              <a:t> Location of boats, aircraft, ships</a:t>
            </a:r>
          </a:p>
          <a:p>
            <a:pPr fontAlgn="base">
              <a:spcBef>
                <a:spcPct val="0"/>
              </a:spcBef>
              <a:spcAft>
                <a:spcPct val="0"/>
              </a:spcAft>
              <a:buFont typeface="Arial" pitchFamily="34" charset="0"/>
              <a:buChar char="•"/>
            </a:pPr>
            <a:r>
              <a:rPr lang="en-US" sz="2000" i="1" dirty="0">
                <a:solidFill>
                  <a:prstClr val="black"/>
                </a:solidFill>
              </a:rPr>
              <a:t> Maritime Transportation System</a:t>
            </a:r>
          </a:p>
          <a:p>
            <a:pPr fontAlgn="base">
              <a:spcBef>
                <a:spcPct val="0"/>
              </a:spcBef>
              <a:spcAft>
                <a:spcPct val="0"/>
              </a:spcAft>
              <a:buFont typeface="Arial" pitchFamily="34" charset="0"/>
              <a:buChar char="•"/>
            </a:pPr>
            <a:r>
              <a:rPr lang="en-US" sz="2000" i="1" dirty="0">
                <a:solidFill>
                  <a:prstClr val="black"/>
                </a:solidFill>
              </a:rPr>
              <a:t> Seasonal aids to navigation</a:t>
            </a:r>
          </a:p>
        </p:txBody>
      </p:sp>
      <p:sp>
        <p:nvSpPr>
          <p:cNvPr id="6" name="TextBox 5"/>
          <p:cNvSpPr txBox="1"/>
          <p:nvPr/>
        </p:nvSpPr>
        <p:spPr>
          <a:xfrm>
            <a:off x="0" y="0"/>
            <a:ext cx="9144000" cy="907941"/>
          </a:xfrm>
          <a:prstGeom prst="rect">
            <a:avLst/>
          </a:prstGeom>
          <a:solidFill>
            <a:srgbClr val="002060"/>
          </a:solidFill>
        </p:spPr>
        <p:txBody>
          <a:bodyPr wrap="square" rtlCol="0">
            <a:spAutoFit/>
          </a:bodyPr>
          <a:lstStyle/>
          <a:p>
            <a:pPr algn="ctr" fontAlgn="base">
              <a:spcBef>
                <a:spcPct val="0"/>
              </a:spcBef>
              <a:spcAft>
                <a:spcPts val="600"/>
              </a:spcAft>
            </a:pPr>
            <a:r>
              <a:rPr lang="en-US" sz="3200" b="1" dirty="0">
                <a:solidFill>
                  <a:srgbClr val="FFFFFF"/>
                </a:solidFill>
                <a:latin typeface="Arial" charset="0"/>
                <a:cs typeface="Arial" charset="0"/>
              </a:rPr>
              <a:t>U. S. Coast Guard Ninth District</a:t>
            </a:r>
          </a:p>
          <a:p>
            <a:pPr algn="ctr" fontAlgn="base">
              <a:spcBef>
                <a:spcPct val="0"/>
              </a:spcBef>
              <a:spcAft>
                <a:spcPts val="600"/>
              </a:spcAft>
            </a:pPr>
            <a:r>
              <a:rPr lang="en-US" sz="1600" i="1" dirty="0">
                <a:solidFill>
                  <a:srgbClr val="FFFFFF"/>
                </a:solidFill>
                <a:latin typeface="Arial" charset="0"/>
                <a:cs typeface="Arial" charset="0"/>
              </a:rPr>
              <a:t>Serving Eight Great Lakes States</a:t>
            </a:r>
          </a:p>
        </p:txBody>
      </p:sp>
      <p:sp>
        <p:nvSpPr>
          <p:cNvPr id="7" name="TextBox 6"/>
          <p:cNvSpPr txBox="1"/>
          <p:nvPr/>
        </p:nvSpPr>
        <p:spPr>
          <a:xfrm>
            <a:off x="0" y="2743200"/>
            <a:ext cx="9144000" cy="400110"/>
          </a:xfrm>
          <a:prstGeom prst="rect">
            <a:avLst/>
          </a:prstGeom>
          <a:noFill/>
        </p:spPr>
        <p:txBody>
          <a:bodyPr wrap="square" rtlCol="0">
            <a:spAutoFit/>
          </a:bodyPr>
          <a:lstStyle/>
          <a:p>
            <a:pPr algn="ctr" fontAlgn="base">
              <a:spcBef>
                <a:spcPct val="0"/>
              </a:spcBef>
              <a:spcAft>
                <a:spcPct val="0"/>
              </a:spcAft>
            </a:pPr>
            <a:r>
              <a:rPr lang="en-US" sz="2000" spc="520" dirty="0">
                <a:solidFill>
                  <a:prstClr val="black"/>
                </a:solidFill>
                <a:latin typeface="Arial" charset="0"/>
                <a:cs typeface="Arial" charset="0"/>
              </a:rPr>
              <a:t>Ways we use the </a:t>
            </a:r>
            <a:r>
              <a:rPr lang="en-US" sz="2000" spc="520" dirty="0" smtClean="0">
                <a:solidFill>
                  <a:prstClr val="black"/>
                </a:solidFill>
                <a:latin typeface="Arial" charset="0"/>
                <a:cs typeface="Arial" charset="0"/>
              </a:rPr>
              <a:t>weather &amp; environmental data…</a:t>
            </a:r>
            <a:endParaRPr lang="en-US" sz="2000" spc="520" dirty="0">
              <a:solidFill>
                <a:prstClr val="black"/>
              </a:solidFill>
              <a:latin typeface="Arial" charset="0"/>
              <a:cs typeface="Arial" charset="0"/>
            </a:endParaRPr>
          </a:p>
        </p:txBody>
      </p:sp>
      <p:sp>
        <p:nvSpPr>
          <p:cNvPr id="8" name="TextBox 7"/>
          <p:cNvSpPr txBox="1"/>
          <p:nvPr/>
        </p:nvSpPr>
        <p:spPr>
          <a:xfrm>
            <a:off x="4953000" y="1126513"/>
            <a:ext cx="3429000" cy="1423467"/>
          </a:xfrm>
          <a:prstGeom prst="rect">
            <a:avLst/>
          </a:prstGeom>
          <a:noFill/>
        </p:spPr>
        <p:txBody>
          <a:bodyPr wrap="square" rtlCol="0">
            <a:spAutoFit/>
          </a:bodyPr>
          <a:lstStyle/>
          <a:p>
            <a:pPr algn="ctr" fontAlgn="base">
              <a:spcBef>
                <a:spcPct val="0"/>
              </a:spcBef>
              <a:spcAft>
                <a:spcPct val="0"/>
              </a:spcAft>
            </a:pPr>
            <a:r>
              <a:rPr lang="en-US" sz="1400" b="1" u="sng" spc="240" dirty="0">
                <a:solidFill>
                  <a:prstClr val="black"/>
                </a:solidFill>
                <a:latin typeface="Times New Roman"/>
                <a:cs typeface="Times New Roman"/>
              </a:rPr>
              <a:t>« </a:t>
            </a:r>
            <a:r>
              <a:rPr lang="en-US" sz="1400" b="1" u="sng" spc="240" dirty="0">
                <a:solidFill>
                  <a:prstClr val="black"/>
                </a:solidFill>
                <a:latin typeface="Arial" charset="0"/>
                <a:cs typeface="Arial" charset="0"/>
              </a:rPr>
              <a:t>Quick facts </a:t>
            </a:r>
            <a:r>
              <a:rPr lang="en-US" sz="1400" b="1" u="sng" spc="240" dirty="0">
                <a:solidFill>
                  <a:prstClr val="black"/>
                </a:solidFill>
                <a:latin typeface="Times New Roman"/>
                <a:cs typeface="Times New Roman"/>
              </a:rPr>
              <a:t>»</a:t>
            </a:r>
            <a:endParaRPr lang="en-US" sz="1400" b="1" u="sng" spc="240" dirty="0">
              <a:solidFill>
                <a:prstClr val="black"/>
              </a:solidFill>
              <a:latin typeface="Arial" charset="0"/>
              <a:cs typeface="Arial" charset="0"/>
            </a:endParaRPr>
          </a:p>
          <a:p>
            <a:pPr fontAlgn="base">
              <a:spcBef>
                <a:spcPts val="300"/>
              </a:spcBef>
              <a:spcAft>
                <a:spcPts val="300"/>
              </a:spcAft>
              <a:buFont typeface="Wingdings" pitchFamily="2" charset="2"/>
              <a:buChar char="v"/>
            </a:pPr>
            <a:r>
              <a:rPr lang="en-US" sz="1200" dirty="0">
                <a:solidFill>
                  <a:prstClr val="black"/>
                </a:solidFill>
                <a:latin typeface="Arial" charset="0"/>
                <a:cs typeface="Arial" charset="0"/>
              </a:rPr>
              <a:t> Respond to over 4,000 cases each year</a:t>
            </a:r>
          </a:p>
          <a:p>
            <a:pPr fontAlgn="base">
              <a:spcBef>
                <a:spcPct val="0"/>
              </a:spcBef>
              <a:spcAft>
                <a:spcPts val="300"/>
              </a:spcAft>
              <a:buFont typeface="Wingdings" pitchFamily="2" charset="2"/>
              <a:buChar char="v"/>
            </a:pPr>
            <a:r>
              <a:rPr lang="en-US" sz="1200" dirty="0">
                <a:solidFill>
                  <a:prstClr val="black"/>
                </a:solidFill>
                <a:latin typeface="Arial" charset="0"/>
                <a:cs typeface="Arial" charset="0"/>
              </a:rPr>
              <a:t> Save or assist 5,900 persons</a:t>
            </a:r>
          </a:p>
          <a:p>
            <a:pPr fontAlgn="base">
              <a:spcBef>
                <a:spcPct val="0"/>
              </a:spcBef>
              <a:spcAft>
                <a:spcPts val="300"/>
              </a:spcAft>
              <a:buFont typeface="Wingdings" pitchFamily="2" charset="2"/>
              <a:buChar char="v"/>
            </a:pPr>
            <a:r>
              <a:rPr lang="en-US" sz="1200" dirty="0">
                <a:solidFill>
                  <a:prstClr val="black"/>
                </a:solidFill>
                <a:latin typeface="Arial" charset="0"/>
                <a:cs typeface="Arial" charset="0"/>
              </a:rPr>
              <a:t> Maintain nearly 1,300 aids to navigation</a:t>
            </a:r>
          </a:p>
          <a:p>
            <a:pPr fontAlgn="base">
              <a:spcBef>
                <a:spcPct val="0"/>
              </a:spcBef>
              <a:spcAft>
                <a:spcPts val="300"/>
              </a:spcAft>
              <a:buFont typeface="Wingdings" pitchFamily="2" charset="2"/>
              <a:buChar char="v"/>
            </a:pPr>
            <a:r>
              <a:rPr lang="en-US" sz="1200" dirty="0" smtClean="0">
                <a:solidFill>
                  <a:prstClr val="black"/>
                </a:solidFill>
                <a:latin typeface="Arial" charset="0"/>
                <a:cs typeface="Arial" charset="0"/>
              </a:rPr>
              <a:t> Protect </a:t>
            </a:r>
            <a:r>
              <a:rPr lang="en-US" sz="1200" dirty="0">
                <a:solidFill>
                  <a:prstClr val="black"/>
                </a:solidFill>
                <a:latin typeface="Arial" charset="0"/>
                <a:cs typeface="Arial" charset="0"/>
              </a:rPr>
              <a:t>1,500 miles of international </a:t>
            </a:r>
            <a:r>
              <a:rPr lang="en-US" sz="1200" dirty="0" smtClean="0">
                <a:solidFill>
                  <a:prstClr val="black"/>
                </a:solidFill>
                <a:latin typeface="Arial" charset="0"/>
                <a:cs typeface="Arial" charset="0"/>
              </a:rPr>
              <a:t>border</a:t>
            </a:r>
          </a:p>
          <a:p>
            <a:pPr fontAlgn="base">
              <a:spcBef>
                <a:spcPct val="0"/>
              </a:spcBef>
              <a:spcAft>
                <a:spcPts val="300"/>
              </a:spcAft>
              <a:buFont typeface="Wingdings" pitchFamily="2" charset="2"/>
              <a:buChar char="v"/>
            </a:pPr>
            <a:r>
              <a:rPr lang="en-US" sz="1200" dirty="0">
                <a:solidFill>
                  <a:prstClr val="black"/>
                </a:solidFill>
                <a:latin typeface="Arial" charset="0"/>
                <a:cs typeface="Arial" charset="0"/>
              </a:rPr>
              <a:t> </a:t>
            </a:r>
            <a:r>
              <a:rPr lang="en-US" sz="1200" dirty="0" smtClean="0">
                <a:solidFill>
                  <a:prstClr val="black"/>
                </a:solidFill>
                <a:latin typeface="Arial" charset="0"/>
                <a:cs typeface="Arial" charset="0"/>
              </a:rPr>
              <a:t>Report weather observations to NOAA NWS</a:t>
            </a:r>
            <a:endParaRPr lang="en-US" sz="1200" dirty="0">
              <a:solidFill>
                <a:prstClr val="black"/>
              </a:solidFill>
              <a:latin typeface="Arial" charset="0"/>
              <a:cs typeface="Arial" charset="0"/>
            </a:endParaRPr>
          </a:p>
        </p:txBody>
      </p:sp>
    </p:spTree>
  </p:cSld>
  <p:clrMapOvr>
    <a:masterClrMapping/>
  </p:clrMapOvr>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raverse City.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04800" y="2760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rgbClr val="FFFF00">
              <a:alpha val="74118"/>
            </a:srgb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SITUATIONAL AWARENESS</a:t>
            </a:r>
          </a:p>
          <a:p>
            <a:pPr fontAlgn="base">
              <a:spcBef>
                <a:spcPct val="0"/>
              </a:spcBef>
              <a:spcAft>
                <a:spcPct val="0"/>
              </a:spcAft>
              <a:buFont typeface="Arial" pitchFamily="34" charset="0"/>
              <a:buChar char="•"/>
            </a:pPr>
            <a:r>
              <a:rPr lang="en-US" sz="2000" i="1" dirty="0">
                <a:solidFill>
                  <a:prstClr val="black"/>
                </a:solidFill>
              </a:rPr>
              <a:t> Daily briefings</a:t>
            </a:r>
          </a:p>
          <a:p>
            <a:pPr fontAlgn="base">
              <a:spcBef>
                <a:spcPct val="0"/>
              </a:spcBef>
              <a:spcAft>
                <a:spcPct val="0"/>
              </a:spcAft>
              <a:buFont typeface="Arial" pitchFamily="34" charset="0"/>
              <a:buChar char="•"/>
            </a:pPr>
            <a:r>
              <a:rPr lang="en-US" sz="2000" i="1" dirty="0">
                <a:solidFill>
                  <a:prstClr val="black"/>
                </a:solidFill>
              </a:rPr>
              <a:t> Pre-incident planning</a:t>
            </a:r>
          </a:p>
          <a:p>
            <a:pPr fontAlgn="base">
              <a:spcBef>
                <a:spcPct val="0"/>
              </a:spcBef>
              <a:spcAft>
                <a:spcPct val="0"/>
              </a:spcAft>
              <a:buFont typeface="Arial" pitchFamily="34" charset="0"/>
              <a:buChar char="•"/>
            </a:pPr>
            <a:r>
              <a:rPr lang="en-US" sz="2000" i="1" dirty="0">
                <a:solidFill>
                  <a:prstClr val="black"/>
                </a:solidFill>
              </a:rPr>
              <a:t> Operational decision support</a:t>
            </a: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MG_0501.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04800" y="276017"/>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rgbClr val="F68B32">
              <a:alpha val="83922"/>
            </a:srgb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MISSION EXECUTION</a:t>
            </a:r>
          </a:p>
          <a:p>
            <a:pPr fontAlgn="base">
              <a:spcBef>
                <a:spcPct val="0"/>
              </a:spcBef>
              <a:spcAft>
                <a:spcPct val="0"/>
              </a:spcAft>
              <a:buFont typeface="Arial" pitchFamily="34" charset="0"/>
              <a:buChar char="•"/>
            </a:pPr>
            <a:r>
              <a:rPr lang="en-US" sz="2000" i="1" dirty="0">
                <a:solidFill>
                  <a:prstClr val="black"/>
                </a:solidFill>
              </a:rPr>
              <a:t> Launch “go/no go” decisions</a:t>
            </a:r>
          </a:p>
          <a:p>
            <a:pPr fontAlgn="base">
              <a:spcBef>
                <a:spcPct val="0"/>
              </a:spcBef>
              <a:spcAft>
                <a:spcPct val="0"/>
              </a:spcAft>
              <a:buFont typeface="Arial" pitchFamily="34" charset="0"/>
              <a:buChar char="•"/>
            </a:pPr>
            <a:r>
              <a:rPr lang="en-US" sz="2000" i="1" dirty="0">
                <a:solidFill>
                  <a:prstClr val="black"/>
                </a:solidFill>
              </a:rPr>
              <a:t> Inputs to computer drift models</a:t>
            </a:r>
          </a:p>
          <a:p>
            <a:pPr fontAlgn="base">
              <a:spcBef>
                <a:spcPct val="0"/>
              </a:spcBef>
              <a:spcAft>
                <a:spcPct val="0"/>
              </a:spcAft>
              <a:buFont typeface="Arial" pitchFamily="34" charset="0"/>
              <a:buChar char="•"/>
            </a:pPr>
            <a:r>
              <a:rPr lang="en-US" sz="2000" i="1" dirty="0">
                <a:solidFill>
                  <a:prstClr val="black"/>
                </a:solidFill>
              </a:rPr>
              <a:t> Search detection parameters</a:t>
            </a: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Picture2.pn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04800" y="304800"/>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rgbClr val="339933">
              <a:alpha val="41176"/>
            </a:srgb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STRATEGIC PLANNING</a:t>
            </a:r>
          </a:p>
          <a:p>
            <a:pPr fontAlgn="base">
              <a:spcBef>
                <a:spcPct val="0"/>
              </a:spcBef>
              <a:spcAft>
                <a:spcPct val="0"/>
              </a:spcAft>
              <a:buFont typeface="Arial" pitchFamily="34" charset="0"/>
              <a:buChar char="•"/>
            </a:pPr>
            <a:r>
              <a:rPr lang="en-US" sz="2000" i="1" dirty="0">
                <a:solidFill>
                  <a:prstClr val="black"/>
                </a:solidFill>
              </a:rPr>
              <a:t> Location of boats, aircraft, ships</a:t>
            </a:r>
          </a:p>
          <a:p>
            <a:pPr fontAlgn="base">
              <a:spcBef>
                <a:spcPct val="0"/>
              </a:spcBef>
              <a:spcAft>
                <a:spcPct val="0"/>
              </a:spcAft>
              <a:buFont typeface="Arial" pitchFamily="34" charset="0"/>
              <a:buChar char="•"/>
            </a:pPr>
            <a:r>
              <a:rPr lang="en-US" sz="2000" i="1" dirty="0">
                <a:solidFill>
                  <a:prstClr val="black"/>
                </a:solidFill>
              </a:rPr>
              <a:t> Maritime Transportation System</a:t>
            </a:r>
          </a:p>
          <a:p>
            <a:pPr fontAlgn="base">
              <a:spcBef>
                <a:spcPct val="0"/>
              </a:spcBef>
              <a:spcAft>
                <a:spcPct val="0"/>
              </a:spcAft>
              <a:buFont typeface="Arial" pitchFamily="34" charset="0"/>
              <a:buChar char="•"/>
            </a:pPr>
            <a:r>
              <a:rPr lang="en-US" sz="2000" i="1" dirty="0">
                <a:solidFill>
                  <a:prstClr val="black"/>
                </a:solidFill>
              </a:rPr>
              <a:t> Seasonal aids to navigation</a:t>
            </a:r>
          </a:p>
        </p:txBody>
      </p:sp>
      <p:sp>
        <p:nvSpPr>
          <p:cNvPr id="4" name="TextBox 3"/>
          <p:cNvSpPr txBox="1"/>
          <p:nvPr/>
        </p:nvSpPr>
        <p:spPr>
          <a:xfrm>
            <a:off x="4572000" y="2362200"/>
            <a:ext cx="4191000" cy="369332"/>
          </a:xfrm>
          <a:prstGeom prst="rect">
            <a:avLst/>
          </a:prstGeom>
          <a:noFill/>
        </p:spPr>
        <p:txBody>
          <a:bodyPr wrap="square" rtlCol="0">
            <a:spAutoFit/>
          </a:bodyPr>
          <a:lstStyle/>
          <a:p>
            <a:pPr fontAlgn="base">
              <a:spcBef>
                <a:spcPct val="0"/>
              </a:spcBef>
              <a:spcAft>
                <a:spcPct val="0"/>
              </a:spcAft>
            </a:pPr>
            <a:r>
              <a:rPr lang="en-US" dirty="0">
                <a:solidFill>
                  <a:prstClr val="black"/>
                </a:solidFill>
                <a:latin typeface="Arial" charset="0"/>
                <a:cs typeface="Arial" charset="0"/>
              </a:rPr>
              <a:t>(yes, there’s a lighthouse under there)</a:t>
            </a:r>
          </a:p>
        </p:txBody>
      </p:sp>
      <p:cxnSp>
        <p:nvCxnSpPr>
          <p:cNvPr id="6" name="Straight Arrow Connector 5"/>
          <p:cNvCxnSpPr/>
          <p:nvPr/>
        </p:nvCxnSpPr>
        <p:spPr>
          <a:xfrm flipH="1">
            <a:off x="3657600" y="2667000"/>
            <a:ext cx="914400" cy="228600"/>
          </a:xfrm>
          <a:prstGeom prst="straightConnector1">
            <a:avLst/>
          </a:prstGeom>
          <a:ln>
            <a:solidFill>
              <a:schemeClr val="tx1"/>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http://www.minnesotaslakes.com/Lake%20Superior%20Fishing.jpg"/>
          <p:cNvPicPr>
            <a:picLocks noChangeAspect="1" noChangeArrowheads="1"/>
          </p:cNvPicPr>
          <p:nvPr/>
        </p:nvPicPr>
        <p:blipFill>
          <a:blip r:embed="rId3" cstate="print"/>
          <a:srcRect/>
          <a:stretch>
            <a:fillRect/>
          </a:stretch>
        </p:blipFill>
        <p:spPr bwMode="auto">
          <a:xfrm>
            <a:off x="-1" y="0"/>
            <a:ext cx="9137969" cy="6858000"/>
          </a:xfrm>
          <a:prstGeom prst="rect">
            <a:avLst/>
          </a:prstGeom>
          <a:noFill/>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srgbClr val="002060"/>
                </a:solidFill>
                <a:latin typeface="Arial Black" pitchFamily="34" charset="0"/>
                <a:ea typeface="ＭＳ Ｐゴシック" pitchFamily="-110" charset="-128"/>
                <a:cs typeface="Arial" pitchFamily="34" charset="0"/>
              </a:rPr>
              <a:t>A National Treasure</a:t>
            </a:r>
          </a:p>
        </p:txBody>
      </p:sp>
      <p:cxnSp>
        <p:nvCxnSpPr>
          <p:cNvPr id="9" name="Straight Connector 8"/>
          <p:cNvCxnSpPr/>
          <p:nvPr/>
        </p:nvCxnSpPr>
        <p:spPr>
          <a:xfrm>
            <a:off x="381000" y="1143000"/>
            <a:ext cx="8305800" cy="0"/>
          </a:xfrm>
          <a:prstGeom prst="line">
            <a:avLst/>
          </a:prstGeom>
          <a:ln/>
        </p:spPr>
        <p:style>
          <a:lnRef idx="1">
            <a:schemeClr val="dk1"/>
          </a:lnRef>
          <a:fillRef idx="0">
            <a:schemeClr val="dk1"/>
          </a:fillRef>
          <a:effectRef idx="0">
            <a:schemeClr val="dk1"/>
          </a:effectRef>
          <a:fontRef idx="minor">
            <a:schemeClr val="tx1"/>
          </a:fontRef>
        </p:style>
      </p:cxnSp>
      <p:sp>
        <p:nvSpPr>
          <p:cNvPr id="10" name="TextBox 9"/>
          <p:cNvSpPr txBox="1"/>
          <p:nvPr/>
        </p:nvSpPr>
        <p:spPr>
          <a:xfrm>
            <a:off x="6019800" y="5257800"/>
            <a:ext cx="2971800" cy="1015663"/>
          </a:xfrm>
          <a:prstGeom prst="rect">
            <a:avLst/>
          </a:prstGeom>
          <a:noFill/>
        </p:spPr>
        <p:txBody>
          <a:bodyPr wrap="square" rtlCol="0">
            <a:spAutoFit/>
          </a:bodyPr>
          <a:lstStyle/>
          <a:p>
            <a:pPr fontAlgn="base">
              <a:spcBef>
                <a:spcPct val="0"/>
              </a:spcBef>
              <a:spcAft>
                <a:spcPct val="0"/>
              </a:spcAft>
            </a:pPr>
            <a:r>
              <a:rPr lang="en-US" dirty="0">
                <a:solidFill>
                  <a:prstClr val="white"/>
                </a:solidFill>
                <a:latin typeface="Arial" pitchFamily="34" charset="0"/>
                <a:ea typeface="ＭＳ Ｐゴシック" pitchFamily="-110" charset="-128"/>
                <a:cs typeface="Arial" pitchFamily="34" charset="0"/>
              </a:rPr>
              <a:t>“The Great Lakes are a national treasure…” </a:t>
            </a:r>
          </a:p>
          <a:p>
            <a:pPr fontAlgn="base">
              <a:spcBef>
                <a:spcPct val="0"/>
              </a:spcBef>
              <a:spcAft>
                <a:spcPct val="0"/>
              </a:spcAft>
            </a:pPr>
            <a:r>
              <a:rPr lang="en-US" sz="1200" i="1" dirty="0">
                <a:solidFill>
                  <a:prstClr val="white"/>
                </a:solidFill>
                <a:latin typeface="Arial" pitchFamily="34" charset="0"/>
                <a:ea typeface="ＭＳ Ｐゴシック" pitchFamily="-110" charset="-128"/>
                <a:cs typeface="Arial" pitchFamily="34" charset="0"/>
              </a:rPr>
              <a:t>Executive order 13340, President George W. Bush, 18 May 2004</a:t>
            </a:r>
          </a:p>
        </p:txBody>
      </p:sp>
    </p:spTree>
  </p:cSld>
  <p:clrMapOvr>
    <a:masterClrMapping/>
  </p:clrMapOvr>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Icebreaking Feb 2007.jpg"/>
          <p:cNvPicPr>
            <a:picLocks noChangeAspect="1"/>
          </p:cNvPicPr>
          <p:nvPr/>
        </p:nvPicPr>
        <p:blipFill>
          <a:blip r:embed="rId2" cstate="print"/>
          <a:stretch>
            <a:fillRect/>
          </a:stretch>
        </p:blipFill>
        <p:spPr>
          <a:xfrm>
            <a:off x="0" y="0"/>
            <a:ext cx="9144000" cy="6858000"/>
          </a:xfrm>
          <a:prstGeom prst="rect">
            <a:avLst/>
          </a:prstGeom>
        </p:spPr>
      </p:pic>
      <p:sp>
        <p:nvSpPr>
          <p:cNvPr id="3" name="TextBox 2"/>
          <p:cNvSpPr txBox="1"/>
          <p:nvPr/>
        </p:nvSpPr>
        <p:spPr>
          <a:xfrm>
            <a:off x="304800" y="304800"/>
            <a:ext cx="3962400" cy="1400383"/>
          </a:xfrm>
          <a:custGeom>
            <a:avLst/>
            <a:gdLst>
              <a:gd name="connsiteX0" fmla="*/ 0 w 3276600"/>
              <a:gd name="connsiteY0" fmla="*/ 0 h 646331"/>
              <a:gd name="connsiteX1" fmla="*/ 3276600 w 3276600"/>
              <a:gd name="connsiteY1" fmla="*/ 0 h 646331"/>
              <a:gd name="connsiteX2" fmla="*/ 3276600 w 3276600"/>
              <a:gd name="connsiteY2" fmla="*/ 646331 h 646331"/>
              <a:gd name="connsiteX3" fmla="*/ 0 w 3276600"/>
              <a:gd name="connsiteY3" fmla="*/ 646331 h 646331"/>
              <a:gd name="connsiteX4" fmla="*/ 0 w 327660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76600" h="646331">
                <a:moveTo>
                  <a:pt x="0" y="0"/>
                </a:moveTo>
                <a:lnTo>
                  <a:pt x="3276600" y="0"/>
                </a:lnTo>
                <a:lnTo>
                  <a:pt x="3276600" y="646331"/>
                </a:lnTo>
                <a:lnTo>
                  <a:pt x="0" y="646331"/>
                </a:lnTo>
                <a:lnTo>
                  <a:pt x="0" y="0"/>
                </a:lnTo>
                <a:close/>
              </a:path>
            </a:pathLst>
          </a:custGeom>
          <a:solidFill>
            <a:schemeClr val="accent4">
              <a:lumMod val="40000"/>
              <a:lumOff val="60000"/>
              <a:alpha val="50196"/>
            </a:schemeClr>
          </a:solidFill>
          <a:effectLst>
            <a:outerShdw blurRad="50800" dist="38100" dir="2700000" algn="tl" rotWithShape="0">
              <a:prstClr val="black">
                <a:alpha val="40000"/>
              </a:prstClr>
            </a:outerShdw>
          </a:effectLst>
        </p:spPr>
        <p:style>
          <a:lnRef idx="2">
            <a:schemeClr val="accent1"/>
          </a:lnRef>
          <a:fillRef idx="1">
            <a:schemeClr val="lt1"/>
          </a:fillRef>
          <a:effectRef idx="0">
            <a:schemeClr val="accent1"/>
          </a:effectRef>
          <a:fontRef idx="minor">
            <a:schemeClr val="dk1"/>
          </a:fontRef>
        </p:style>
        <p:txBody>
          <a:bodyPr wrap="square" rtlCol="0">
            <a:spAutoFit/>
          </a:bodyPr>
          <a:lstStyle/>
          <a:p>
            <a:pPr algn="ctr" fontAlgn="base">
              <a:spcBef>
                <a:spcPct val="0"/>
              </a:spcBef>
              <a:spcAft>
                <a:spcPts val="600"/>
              </a:spcAft>
            </a:pPr>
            <a:r>
              <a:rPr lang="en-US" sz="2000" b="1" dirty="0">
                <a:solidFill>
                  <a:prstClr val="black"/>
                </a:solidFill>
              </a:rPr>
              <a:t>EMERGENCY MANAGEMENT</a:t>
            </a:r>
          </a:p>
          <a:p>
            <a:pPr fontAlgn="base">
              <a:spcBef>
                <a:spcPct val="0"/>
              </a:spcBef>
              <a:spcAft>
                <a:spcPct val="0"/>
              </a:spcAft>
              <a:buFont typeface="Arial" pitchFamily="34" charset="0"/>
              <a:buChar char="•"/>
            </a:pPr>
            <a:r>
              <a:rPr lang="en-US" sz="2000" i="1" dirty="0">
                <a:solidFill>
                  <a:prstClr val="black"/>
                </a:solidFill>
              </a:rPr>
              <a:t> Fate/behavior of oil &amp; HAZMAT</a:t>
            </a:r>
          </a:p>
          <a:p>
            <a:pPr fontAlgn="base">
              <a:spcBef>
                <a:spcPct val="0"/>
              </a:spcBef>
              <a:spcAft>
                <a:spcPct val="0"/>
              </a:spcAft>
              <a:buFont typeface="Arial" pitchFamily="34" charset="0"/>
              <a:buChar char="•"/>
            </a:pPr>
            <a:r>
              <a:rPr lang="en-US" sz="2000" i="1" dirty="0">
                <a:solidFill>
                  <a:prstClr val="black"/>
                </a:solidFill>
              </a:rPr>
              <a:t> Emergency/snow dismissal</a:t>
            </a:r>
          </a:p>
          <a:p>
            <a:pPr fontAlgn="base">
              <a:spcBef>
                <a:spcPct val="0"/>
              </a:spcBef>
              <a:spcAft>
                <a:spcPct val="0"/>
              </a:spcAft>
              <a:buFont typeface="Arial" pitchFamily="34" charset="0"/>
              <a:buChar char="•"/>
            </a:pPr>
            <a:r>
              <a:rPr lang="en-US" sz="2000" i="1" dirty="0">
                <a:solidFill>
                  <a:prstClr val="black"/>
                </a:solidFill>
              </a:rPr>
              <a:t> Flood response</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3AF0CE55-D768-43F4-8F7B-FEF21D266194}" type="slidenum">
              <a:rPr lang="en-US"/>
              <a:pPr/>
              <a:t>21</a:t>
            </a:fld>
            <a:endParaRPr lang="en-US"/>
          </a:p>
        </p:txBody>
      </p:sp>
      <p:pic>
        <p:nvPicPr>
          <p:cNvPr id="302085" name="Picture 5" descr="Wind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3886200" y="1143000"/>
            <a:ext cx="3581400" cy="1569660"/>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err="1">
                <a:solidFill>
                  <a:srgbClr val="070000"/>
                </a:solidFill>
              </a:rPr>
              <a:t>GLERL</a:t>
            </a:r>
            <a:r>
              <a:rPr lang="en-US" sz="2400" dirty="0">
                <a:solidFill>
                  <a:srgbClr val="070000"/>
                </a:solidFill>
              </a:rPr>
              <a:t> </a:t>
            </a:r>
            <a:r>
              <a:rPr lang="en-US" sz="2400" dirty="0" err="1">
                <a:solidFill>
                  <a:srgbClr val="070000"/>
                </a:solidFill>
              </a:rPr>
              <a:t>GLFCS</a:t>
            </a:r>
            <a:r>
              <a:rPr lang="en-US" sz="2400" dirty="0">
                <a:solidFill>
                  <a:srgbClr val="070000"/>
                </a:solidFill>
              </a:rPr>
              <a:t> wind graphics used every day at Admiral’s formal briefing</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06A4176D-5894-4C8D-BE93-750DD305980D}" type="slidenum">
              <a:rPr lang="en-US"/>
              <a:pPr/>
              <a:t>22</a:t>
            </a:fld>
            <a:endParaRPr lang="en-US"/>
          </a:p>
        </p:txBody>
      </p:sp>
      <p:pic>
        <p:nvPicPr>
          <p:cNvPr id="303109" name="Picture 5" descr="Waves"/>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4" name="TextBox 3"/>
          <p:cNvSpPr txBox="1"/>
          <p:nvPr/>
        </p:nvSpPr>
        <p:spPr>
          <a:xfrm>
            <a:off x="3886200" y="1143000"/>
            <a:ext cx="3581400" cy="1569660"/>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err="1">
                <a:solidFill>
                  <a:srgbClr val="070000"/>
                </a:solidFill>
              </a:rPr>
              <a:t>GLERL</a:t>
            </a:r>
            <a:r>
              <a:rPr lang="en-US" sz="2400" dirty="0">
                <a:solidFill>
                  <a:srgbClr val="070000"/>
                </a:solidFill>
              </a:rPr>
              <a:t> </a:t>
            </a:r>
            <a:r>
              <a:rPr lang="en-US" sz="2400" dirty="0" err="1">
                <a:solidFill>
                  <a:srgbClr val="070000"/>
                </a:solidFill>
              </a:rPr>
              <a:t>GLFCS</a:t>
            </a:r>
            <a:r>
              <a:rPr lang="en-US" sz="2400" dirty="0">
                <a:solidFill>
                  <a:srgbClr val="070000"/>
                </a:solidFill>
              </a:rPr>
              <a:t> wave graphics used every day at Admiral’s formal briefing</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06A4176D-5894-4C8D-BE93-750DD305980D}" type="slidenum">
              <a:rPr lang="en-US"/>
              <a:pPr/>
              <a:t>23</a:t>
            </a:fld>
            <a:endParaRPr lang="en-US"/>
          </a:p>
        </p:txBody>
      </p:sp>
      <p:pic>
        <p:nvPicPr>
          <p:cNvPr id="423937" name="Picture 1" descr="Water Level Displacement"/>
          <p:cNvPicPr>
            <a:picLocks noChangeAspect="1" noChangeArrowheads="1"/>
          </p:cNvPicPr>
          <p:nvPr/>
        </p:nvPicPr>
        <p:blipFill>
          <a:blip r:embed="rId2" cstate="print"/>
          <a:srcRect/>
          <a:stretch>
            <a:fillRect/>
          </a:stretch>
        </p:blipFill>
        <p:spPr bwMode="auto">
          <a:xfrm>
            <a:off x="-1" y="0"/>
            <a:ext cx="9211567" cy="6858000"/>
          </a:xfrm>
          <a:prstGeom prst="rect">
            <a:avLst/>
          </a:prstGeom>
          <a:noFill/>
          <a:ln w="9525">
            <a:noFill/>
            <a:miter lim="800000"/>
            <a:headEnd/>
            <a:tailEnd/>
          </a:ln>
        </p:spPr>
      </p:pic>
      <p:sp>
        <p:nvSpPr>
          <p:cNvPr id="4" name="TextBox 3"/>
          <p:cNvSpPr txBox="1"/>
          <p:nvPr/>
        </p:nvSpPr>
        <p:spPr>
          <a:xfrm>
            <a:off x="1219200" y="1066800"/>
            <a:ext cx="3581400" cy="1200329"/>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err="1">
                <a:solidFill>
                  <a:srgbClr val="070000"/>
                </a:solidFill>
              </a:rPr>
              <a:t>GLERL</a:t>
            </a:r>
            <a:r>
              <a:rPr lang="en-US" sz="2400" dirty="0">
                <a:solidFill>
                  <a:srgbClr val="070000"/>
                </a:solidFill>
              </a:rPr>
              <a:t> </a:t>
            </a:r>
            <a:r>
              <a:rPr lang="en-US" sz="2400" dirty="0" err="1">
                <a:solidFill>
                  <a:srgbClr val="070000"/>
                </a:solidFill>
              </a:rPr>
              <a:t>GLFCS</a:t>
            </a:r>
            <a:r>
              <a:rPr lang="en-US" sz="2400" dirty="0">
                <a:solidFill>
                  <a:srgbClr val="070000"/>
                </a:solidFill>
              </a:rPr>
              <a:t> data used to graphically illustrate </a:t>
            </a:r>
            <a:r>
              <a:rPr lang="en-US" sz="2400" dirty="0" err="1">
                <a:solidFill>
                  <a:srgbClr val="070000"/>
                </a:solidFill>
              </a:rPr>
              <a:t>seiches</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4"/>
          <p:cNvSpPr txBox="1">
            <a:spLocks/>
          </p:cNvSpPr>
          <p:nvPr/>
        </p:nvSpPr>
        <p:spPr>
          <a:xfrm>
            <a:off x="8143875" y="1350646"/>
            <a:ext cx="990600" cy="438150"/>
          </a:xfrm>
          <a:prstGeom prst="rect">
            <a:avLst/>
          </a:prstGeom>
        </p:spPr>
        <p:txBody>
          <a:bodyPr/>
          <a:lstStyle/>
          <a:p>
            <a:pPr fontAlgn="auto">
              <a:spcBef>
                <a:spcPts val="0"/>
              </a:spcBef>
              <a:spcAft>
                <a:spcPts val="0"/>
              </a:spcAft>
              <a:defRPr/>
            </a:pPr>
            <a:r>
              <a:rPr lang="en-US" sz="1200" dirty="0">
                <a:latin typeface="+mn-lt"/>
                <a:cs typeface="+mn-cs"/>
              </a:rPr>
              <a:t>  </a:t>
            </a:r>
            <a:fld id="{8C09FAD0-E651-425F-8564-04D36D9BFE3D}" type="datetime5">
              <a:rPr lang="en-US" sz="1200" b="1">
                <a:solidFill>
                  <a:schemeClr val="bg1"/>
                </a:solidFill>
                <a:latin typeface="+mn-lt"/>
                <a:cs typeface="+mn-cs"/>
              </a:rPr>
              <a:pPr fontAlgn="auto">
                <a:spcBef>
                  <a:spcPts val="0"/>
                </a:spcBef>
                <a:spcAft>
                  <a:spcPts val="0"/>
                </a:spcAft>
                <a:defRPr/>
              </a:pPr>
              <a:t>15-Jan-16</a:t>
            </a:fld>
            <a:endParaRPr lang="en-US" sz="1200" b="1" dirty="0">
              <a:solidFill>
                <a:schemeClr val="bg1"/>
              </a:solidFill>
              <a:latin typeface="+mn-lt"/>
              <a:cs typeface="+mn-cs"/>
            </a:endParaRPr>
          </a:p>
          <a:p>
            <a:pPr fontAlgn="auto">
              <a:spcBef>
                <a:spcPts val="0"/>
              </a:spcBef>
              <a:spcAft>
                <a:spcPts val="0"/>
              </a:spcAft>
              <a:defRPr/>
            </a:pPr>
            <a:endParaRPr lang="en-US" sz="1200" b="1" cap="all" dirty="0">
              <a:solidFill>
                <a:schemeClr val="bg1"/>
              </a:solidFill>
              <a:latin typeface="+mn-lt"/>
              <a:cs typeface="+mn-cs"/>
            </a:endParaRPr>
          </a:p>
        </p:txBody>
      </p:sp>
      <p:sp>
        <p:nvSpPr>
          <p:cNvPr id="20" name="Date Placeholder 14"/>
          <p:cNvSpPr txBox="1">
            <a:spLocks/>
          </p:cNvSpPr>
          <p:nvPr/>
        </p:nvSpPr>
        <p:spPr>
          <a:xfrm>
            <a:off x="8142288" y="1348744"/>
            <a:ext cx="990600" cy="438150"/>
          </a:xfrm>
          <a:prstGeom prst="rect">
            <a:avLst/>
          </a:prstGeom>
        </p:spPr>
        <p:txBody>
          <a:bodyPr/>
          <a:lstStyle/>
          <a:p>
            <a:pPr fontAlgn="auto">
              <a:spcBef>
                <a:spcPts val="0"/>
              </a:spcBef>
              <a:spcAft>
                <a:spcPts val="0"/>
              </a:spcAft>
              <a:defRPr/>
            </a:pPr>
            <a:r>
              <a:rPr lang="en-US" sz="1200" dirty="0">
                <a:latin typeface="+mn-lt"/>
                <a:cs typeface="+mn-cs"/>
              </a:rPr>
              <a:t>  </a:t>
            </a:r>
            <a:r>
              <a:rPr lang="en-US" sz="1200" b="1" dirty="0">
                <a:solidFill>
                  <a:schemeClr val="bg1"/>
                </a:solidFill>
                <a:latin typeface="+mn-lt"/>
                <a:cs typeface="+mn-cs"/>
              </a:rPr>
              <a:t>26-Aug-14</a:t>
            </a:r>
          </a:p>
          <a:p>
            <a:pPr fontAlgn="auto">
              <a:spcBef>
                <a:spcPts val="0"/>
              </a:spcBef>
              <a:spcAft>
                <a:spcPts val="0"/>
              </a:spcAft>
              <a:defRPr/>
            </a:pPr>
            <a:endParaRPr lang="en-US" sz="1200" b="1" cap="all" dirty="0">
              <a:solidFill>
                <a:schemeClr val="bg1"/>
              </a:solidFill>
              <a:latin typeface="+mn-lt"/>
              <a:cs typeface="+mn-cs"/>
            </a:endParaRPr>
          </a:p>
        </p:txBody>
      </p:sp>
      <p:sp>
        <p:nvSpPr>
          <p:cNvPr id="22" name="Date Placeholder 14"/>
          <p:cNvSpPr txBox="1">
            <a:spLocks/>
          </p:cNvSpPr>
          <p:nvPr/>
        </p:nvSpPr>
        <p:spPr>
          <a:xfrm>
            <a:off x="8143875" y="1350646"/>
            <a:ext cx="990600" cy="438150"/>
          </a:xfrm>
          <a:prstGeom prst="rect">
            <a:avLst/>
          </a:prstGeom>
        </p:spPr>
        <p:txBody>
          <a:bodyPr/>
          <a:lstStyle/>
          <a:p>
            <a:pPr fontAlgn="auto">
              <a:spcBef>
                <a:spcPts val="0"/>
              </a:spcBef>
              <a:spcAft>
                <a:spcPts val="0"/>
              </a:spcAft>
              <a:defRPr/>
            </a:pPr>
            <a:r>
              <a:rPr lang="en-US" sz="1200" dirty="0">
                <a:latin typeface="+mn-lt"/>
                <a:cs typeface="+mn-cs"/>
              </a:rPr>
              <a:t>  </a:t>
            </a:r>
            <a:fld id="{446AD69B-5547-4332-AFB3-4E24563678A2}" type="datetime5">
              <a:rPr lang="en-US" sz="1200" b="1">
                <a:solidFill>
                  <a:schemeClr val="bg1"/>
                </a:solidFill>
                <a:latin typeface="+mn-lt"/>
                <a:cs typeface="+mn-cs"/>
              </a:rPr>
              <a:pPr fontAlgn="auto">
                <a:spcBef>
                  <a:spcPts val="0"/>
                </a:spcBef>
                <a:spcAft>
                  <a:spcPts val="0"/>
                </a:spcAft>
                <a:defRPr/>
              </a:pPr>
              <a:t>15-Jan-16</a:t>
            </a:fld>
            <a:endParaRPr lang="en-US" sz="1200" b="1" dirty="0">
              <a:solidFill>
                <a:schemeClr val="bg1"/>
              </a:solidFill>
              <a:latin typeface="+mn-lt"/>
              <a:cs typeface="+mn-cs"/>
            </a:endParaRPr>
          </a:p>
          <a:p>
            <a:pPr fontAlgn="auto">
              <a:spcBef>
                <a:spcPts val="0"/>
              </a:spcBef>
              <a:spcAft>
                <a:spcPts val="0"/>
              </a:spcAft>
              <a:defRPr/>
            </a:pPr>
            <a:endParaRPr lang="en-US" sz="1200" b="1" cap="all" dirty="0">
              <a:solidFill>
                <a:schemeClr val="bg1"/>
              </a:solidFill>
              <a:latin typeface="+mn-lt"/>
              <a:cs typeface="+mn-cs"/>
            </a:endParaRPr>
          </a:p>
        </p:txBody>
      </p:sp>
      <p:pic>
        <p:nvPicPr>
          <p:cNvPr id="54274" name="Picture 2" descr="http://www.natice.noaa.gov/pub/special/great_lakes/2016/uscg_district_9_support/combined_slide/glslide160114thick_ct.jpg"/>
          <p:cNvPicPr>
            <a:picLocks noChangeAspect="1" noChangeArrowheads="1"/>
          </p:cNvPicPr>
          <p:nvPr/>
        </p:nvPicPr>
        <p:blipFill>
          <a:blip r:embed="rId3" cstate="print"/>
          <a:srcRect/>
          <a:stretch>
            <a:fillRect/>
          </a:stretch>
        </p:blipFill>
        <p:spPr bwMode="auto">
          <a:xfrm>
            <a:off x="0" y="0"/>
            <a:ext cx="9143999" cy="6858000"/>
          </a:xfrm>
          <a:prstGeom prst="rect">
            <a:avLst/>
          </a:prstGeom>
          <a:noFill/>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09MS-VPUB\NinthDistrict\9D_dr_Response\DRM\DRAT\Incidents_Events\ARTHUR J Response\120720_ArthurJ-oilspill\120720-G-AW789-050.JPG"/>
          <p:cNvPicPr>
            <a:picLocks noChangeAspect="1" noChangeArrowheads="1"/>
          </p:cNvPicPr>
          <p:nvPr/>
        </p:nvPicPr>
        <p:blipFill>
          <a:blip r:embed="rId2" cstate="print"/>
          <a:srcRect/>
          <a:stretch>
            <a:fillRect/>
          </a:stretch>
        </p:blipFill>
        <p:spPr bwMode="auto">
          <a:xfrm>
            <a:off x="1" y="0"/>
            <a:ext cx="9144000" cy="6858000"/>
          </a:xfrm>
          <a:prstGeom prst="rect">
            <a:avLst/>
          </a:prstGeom>
          <a:noFill/>
        </p:spPr>
      </p:pic>
      <p:sp>
        <p:nvSpPr>
          <p:cNvPr id="5" name="Rectangle 3"/>
          <p:cNvSpPr>
            <a:spLocks noChangeArrowheads="1"/>
          </p:cNvSpPr>
          <p:nvPr/>
        </p:nvSpPr>
        <p:spPr bwMode="auto">
          <a:xfrm>
            <a:off x="304800" y="152400"/>
            <a:ext cx="8686800" cy="914400"/>
          </a:xfrm>
          <a:prstGeom prst="rect">
            <a:avLst/>
          </a:prstGeom>
          <a:noFill/>
          <a:ln w="9525">
            <a:noFill/>
            <a:miter lim="800000"/>
            <a:headEnd/>
            <a:tailEnd/>
          </a:ln>
        </p:spPr>
        <p:txBody>
          <a:bodyPr anchor="ctr"/>
          <a:lstStyle/>
          <a:p>
            <a:r>
              <a:rPr lang="en-US" sz="2800" dirty="0" smtClean="0">
                <a:solidFill>
                  <a:prstClr val="white"/>
                </a:solidFill>
                <a:latin typeface="Arial Black" pitchFamily="34" charset="0"/>
              </a:rPr>
              <a:t>Oil </a:t>
            </a:r>
            <a:r>
              <a:rPr lang="en-US" sz="2800" dirty="0" smtClean="0">
                <a:solidFill>
                  <a:prstClr val="white"/>
                </a:solidFill>
                <a:latin typeface="Arial Black" pitchFamily="34" charset="0"/>
              </a:rPr>
              <a:t>&amp; Hazardous Material Spill </a:t>
            </a:r>
            <a:r>
              <a:rPr lang="en-US" sz="2800" dirty="0" smtClean="0">
                <a:solidFill>
                  <a:prstClr val="white"/>
                </a:solidFill>
                <a:latin typeface="Arial Black" pitchFamily="34" charset="0"/>
              </a:rPr>
              <a:t>Response</a:t>
            </a:r>
            <a:endParaRPr lang="en-US" sz="2800" dirty="0">
              <a:solidFill>
                <a:prstClr val="white"/>
              </a:solidFill>
              <a:latin typeface="Arial Black" pitchFamily="34" charset="0"/>
            </a:endParaRPr>
          </a:p>
        </p:txBody>
      </p:sp>
      <p:cxnSp>
        <p:nvCxnSpPr>
          <p:cNvPr id="7" name="Straight Connector 6"/>
          <p:cNvCxnSpPr/>
          <p:nvPr/>
        </p:nvCxnSpPr>
        <p:spPr>
          <a:xfrm>
            <a:off x="381000" y="914400"/>
            <a:ext cx="83058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TextBox 5"/>
          <p:cNvSpPr txBox="1"/>
          <p:nvPr/>
        </p:nvSpPr>
        <p:spPr>
          <a:xfrm>
            <a:off x="533400" y="3276600"/>
            <a:ext cx="8305800" cy="3046988"/>
          </a:xfrm>
          <a:prstGeom prst="rect">
            <a:avLst/>
          </a:prstGeom>
          <a:noFill/>
        </p:spPr>
        <p:txBody>
          <a:bodyPr wrap="square" rtlCol="0">
            <a:spAutoFit/>
          </a:bodyPr>
          <a:lstStyle/>
          <a:p>
            <a:pPr fontAlgn="base">
              <a:spcBef>
                <a:spcPct val="0"/>
              </a:spcBef>
              <a:spcAft>
                <a:spcPct val="0"/>
              </a:spcAft>
            </a:pPr>
            <a:r>
              <a:rPr lang="en-US" sz="2400" dirty="0" smtClean="0">
                <a:solidFill>
                  <a:prstClr val="white"/>
                </a:solidFill>
                <a:latin typeface="Arial" pitchFamily="34" charset="0"/>
                <a:cs typeface="Arial" pitchFamily="34" charset="0"/>
              </a:rPr>
              <a:t>Environmental information routinely used in </a:t>
            </a:r>
            <a:r>
              <a:rPr lang="en-US" sz="2400" dirty="0" err="1" smtClean="0">
                <a:solidFill>
                  <a:prstClr val="white"/>
                </a:solidFill>
                <a:latin typeface="Arial" pitchFamily="34" charset="0"/>
                <a:cs typeface="Arial" pitchFamily="34" charset="0"/>
              </a:rPr>
              <a:t>MER</a:t>
            </a:r>
            <a:r>
              <a:rPr lang="en-US" sz="2400" dirty="0" smtClean="0">
                <a:solidFill>
                  <a:prstClr val="white"/>
                </a:solidFill>
                <a:latin typeface="Arial" pitchFamily="34" charset="0"/>
                <a:cs typeface="Arial" pitchFamily="34" charset="0"/>
              </a:rPr>
              <a:t> for:</a:t>
            </a:r>
            <a:endParaRPr lang="en-US" sz="2400" dirty="0">
              <a:solidFill>
                <a:prstClr val="white"/>
              </a:solidFill>
              <a:latin typeface="Arial" pitchFamily="34" charset="0"/>
              <a:cs typeface="Arial" pitchFamily="34" charset="0"/>
            </a:endParaRPr>
          </a:p>
          <a:p>
            <a:pPr fontAlgn="base">
              <a:spcBef>
                <a:spcPct val="0"/>
              </a:spcBef>
              <a:spcAft>
                <a:spcPct val="0"/>
              </a:spcAft>
              <a:buFont typeface="Arial" pitchFamily="34" charset="0"/>
              <a:buChar char="•"/>
            </a:pPr>
            <a:r>
              <a:rPr lang="en-US" sz="2400" dirty="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Detection of oil/hazmat</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Fate of oil/hazmat</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Drift trajectories</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Selection of tactics</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Potential impacts on natural resources, water intakes, etc.</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Use of countermeasures</a:t>
            </a:r>
          </a:p>
          <a:p>
            <a:pPr fontAlgn="base">
              <a:spcBef>
                <a:spcPct val="0"/>
              </a:spcBef>
              <a:spcAft>
                <a:spcPct val="0"/>
              </a:spcAft>
              <a:buFont typeface="Arial" pitchFamily="34" charset="0"/>
              <a:buChar char="•"/>
            </a:pPr>
            <a:r>
              <a:rPr lang="en-US" sz="2400" dirty="0" smtClean="0">
                <a:solidFill>
                  <a:prstClr val="white"/>
                </a:solidFill>
                <a:latin typeface="Arial" pitchFamily="34" charset="0"/>
                <a:cs typeface="Arial" pitchFamily="34" charset="0"/>
              </a:rPr>
              <a:t> </a:t>
            </a:r>
            <a:r>
              <a:rPr lang="en-US" sz="2400" dirty="0" smtClean="0">
                <a:solidFill>
                  <a:prstClr val="white"/>
                </a:solidFill>
                <a:latin typeface="Arial" pitchFamily="34" charset="0"/>
                <a:cs typeface="Arial" pitchFamily="34" charset="0"/>
              </a:rPr>
              <a:t>NOAA Scientific Support Coordinator (</a:t>
            </a:r>
            <a:r>
              <a:rPr lang="en-US" sz="2400" dirty="0" err="1" smtClean="0">
                <a:solidFill>
                  <a:prstClr val="white"/>
                </a:solidFill>
                <a:latin typeface="Arial" pitchFamily="34" charset="0"/>
                <a:cs typeface="Arial" pitchFamily="34" charset="0"/>
              </a:rPr>
              <a:t>SSC</a:t>
            </a:r>
            <a:r>
              <a:rPr lang="en-US" sz="2400" dirty="0" smtClean="0">
                <a:solidFill>
                  <a:prstClr val="white"/>
                </a:solidFill>
                <a:latin typeface="Arial" pitchFamily="34" charset="0"/>
                <a:cs typeface="Arial" pitchFamily="34" charset="0"/>
              </a:rPr>
              <a:t>) is facilitator</a:t>
            </a:r>
            <a:endParaRPr lang="en-US" sz="2400" dirty="0">
              <a:solidFill>
                <a:prstClr val="white"/>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Object 2"/>
          <p:cNvGraphicFramePr>
            <a:graphicFrameLocks noChangeAspect="1"/>
          </p:cNvGraphicFramePr>
          <p:nvPr/>
        </p:nvGraphicFramePr>
        <p:xfrm>
          <a:off x="3844941" y="0"/>
          <a:ext cx="5299075" cy="6858000"/>
        </p:xfrm>
        <a:graphic>
          <a:graphicData uri="http://schemas.openxmlformats.org/presentationml/2006/ole">
            <p:oleObj spid="_x0000_s1026" name="Acrobat Document" r:id="rId3" imgW="5830114" imgH="7542857" progId="Acrobat.Document.11">
              <p:embed/>
            </p:oleObj>
          </a:graphicData>
        </a:graphic>
      </p:graphicFrame>
      <p:sp>
        <p:nvSpPr>
          <p:cNvPr id="4"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black"/>
                </a:solidFill>
                <a:latin typeface="Arial Black" pitchFamily="34" charset="0"/>
                <a:cs typeface="Arial" pitchFamily="34" charset="0"/>
              </a:rPr>
              <a:t>Track record</a:t>
            </a:r>
          </a:p>
        </p:txBody>
      </p:sp>
      <p:sp>
        <p:nvSpPr>
          <p:cNvPr id="7" name="TextBox 6"/>
          <p:cNvSpPr txBox="1"/>
          <p:nvPr/>
        </p:nvSpPr>
        <p:spPr>
          <a:xfrm>
            <a:off x="304800" y="4419600"/>
            <a:ext cx="3962400" cy="923330"/>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Great Lakes among historically lowest </a:t>
            </a:r>
            <a:r>
              <a:rPr lang="en-US" i="1" dirty="0">
                <a:solidFill>
                  <a:prstClr val="black"/>
                </a:solidFill>
                <a:latin typeface="Times New Roman" pitchFamily="18" charset="0"/>
                <a:cs typeface="Times New Roman" pitchFamily="18" charset="0"/>
              </a:rPr>
              <a:t>amount</a:t>
            </a:r>
            <a:r>
              <a:rPr lang="en-US" dirty="0">
                <a:solidFill>
                  <a:prstClr val="black"/>
                </a:solidFill>
                <a:latin typeface="Times New Roman" pitchFamily="18" charset="0"/>
                <a:cs typeface="Times New Roman" pitchFamily="18" charset="0"/>
              </a:rPr>
              <a:t> of oil spilled in any U. S. region, 1991-2011</a:t>
            </a:r>
          </a:p>
        </p:txBody>
      </p:sp>
      <p:cxnSp>
        <p:nvCxnSpPr>
          <p:cNvPr id="9" name="Straight Arrow Connector 8"/>
          <p:cNvCxnSpPr/>
          <p:nvPr/>
        </p:nvCxnSpPr>
        <p:spPr>
          <a:xfrm>
            <a:off x="4191000" y="4800600"/>
            <a:ext cx="5334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304800" y="1828800"/>
            <a:ext cx="4114800" cy="923330"/>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Great Lakes among historically lowest </a:t>
            </a:r>
            <a:r>
              <a:rPr lang="en-US" i="1" dirty="0">
                <a:solidFill>
                  <a:prstClr val="black"/>
                </a:solidFill>
                <a:latin typeface="Times New Roman" pitchFamily="18" charset="0"/>
                <a:cs typeface="Times New Roman" pitchFamily="18" charset="0"/>
              </a:rPr>
              <a:t>number</a:t>
            </a:r>
            <a:r>
              <a:rPr lang="en-US" dirty="0">
                <a:solidFill>
                  <a:prstClr val="black"/>
                </a:solidFill>
                <a:latin typeface="Times New Roman" pitchFamily="18" charset="0"/>
                <a:cs typeface="Times New Roman" pitchFamily="18" charset="0"/>
              </a:rPr>
              <a:t> of oil spills in any U. S. region, 1991-2011</a:t>
            </a:r>
          </a:p>
        </p:txBody>
      </p:sp>
      <p:cxnSp>
        <p:nvCxnSpPr>
          <p:cNvPr id="12" name="Straight Arrow Connector 11"/>
          <p:cNvCxnSpPr/>
          <p:nvPr/>
        </p:nvCxnSpPr>
        <p:spPr>
          <a:xfrm>
            <a:off x="4114800" y="2286000"/>
            <a:ext cx="609600" cy="0"/>
          </a:xfrm>
          <a:prstGeom prst="straightConnector1">
            <a:avLst/>
          </a:prstGeom>
          <a:ln w="1905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381000" y="1143000"/>
            <a:ext cx="39624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22" name="Rectangle 21"/>
          <p:cNvSpPr/>
          <p:nvPr/>
        </p:nvSpPr>
        <p:spPr>
          <a:xfrm>
            <a:off x="7848600" y="1545020"/>
            <a:ext cx="304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3" name="Rectangle 22"/>
          <p:cNvSpPr/>
          <p:nvPr/>
        </p:nvSpPr>
        <p:spPr>
          <a:xfrm>
            <a:off x="7848600" y="4007070"/>
            <a:ext cx="304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fontAlgn="base">
              <a:spcBef>
                <a:spcPct val="0"/>
              </a:spcBef>
              <a:spcAft>
                <a:spcPct val="0"/>
              </a:spcAft>
            </a:pPr>
            <a:endParaRPr lang="en-US">
              <a:solidFill>
                <a:prstClr val="white"/>
              </a:solidFill>
            </a:endParaRPr>
          </a:p>
        </p:txBody>
      </p:sp>
      <p:sp>
        <p:nvSpPr>
          <p:cNvPr id="24" name="TextBox 23"/>
          <p:cNvSpPr txBox="1"/>
          <p:nvPr/>
        </p:nvSpPr>
        <p:spPr>
          <a:xfrm>
            <a:off x="1066800" y="3124254"/>
            <a:ext cx="2743200" cy="954107"/>
          </a:xfrm>
          <a:prstGeom prst="rect">
            <a:avLst/>
          </a:prstGeom>
          <a:noFill/>
          <a:ln w="19050">
            <a:solidFill>
              <a:srgbClr val="FF0000"/>
            </a:solidFill>
          </a:ln>
        </p:spPr>
        <p:txBody>
          <a:bodyPr wrap="square" rtlCol="0">
            <a:spAutoFit/>
          </a:bodyPr>
          <a:lstStyle/>
          <a:p>
            <a:pPr fontAlgn="base">
              <a:spcBef>
                <a:spcPct val="0"/>
              </a:spcBef>
              <a:spcAft>
                <a:spcPct val="0"/>
              </a:spcAft>
            </a:pPr>
            <a:r>
              <a:rPr lang="en-US" sz="1400" dirty="0">
                <a:solidFill>
                  <a:prstClr val="black"/>
                </a:solidFill>
                <a:latin typeface="Arial" pitchFamily="34" charset="0"/>
                <a:cs typeface="Arial" pitchFamily="34" charset="0"/>
              </a:rPr>
              <a:t>Great Lakes (9</a:t>
            </a:r>
            <a:r>
              <a:rPr lang="en-US" sz="1400" baseline="30000" dirty="0">
                <a:solidFill>
                  <a:prstClr val="black"/>
                </a:solidFill>
                <a:latin typeface="Arial" pitchFamily="34" charset="0"/>
                <a:cs typeface="Arial" pitchFamily="34" charset="0"/>
              </a:rPr>
              <a:t>th</a:t>
            </a:r>
            <a:r>
              <a:rPr lang="en-US" sz="1400" dirty="0">
                <a:solidFill>
                  <a:prstClr val="black"/>
                </a:solidFill>
                <a:latin typeface="Arial" pitchFamily="34" charset="0"/>
                <a:cs typeface="Arial" pitchFamily="34" charset="0"/>
              </a:rPr>
              <a:t> District) spills are extremely small relative to national scale for period </a:t>
            </a:r>
            <a:r>
              <a:rPr lang="en-US" sz="1400">
                <a:solidFill>
                  <a:prstClr val="black"/>
                </a:solidFill>
                <a:latin typeface="Arial" pitchFamily="34" charset="0"/>
                <a:cs typeface="Arial" pitchFamily="34" charset="0"/>
              </a:rPr>
              <a:t>of measurement</a:t>
            </a:r>
            <a:endParaRPr lang="en-US" sz="1400" dirty="0">
              <a:solidFill>
                <a:prstClr val="black"/>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p:cNvPicPr>
            <a:picLocks noChangeAspect="1" noChangeArrowheads="1"/>
          </p:cNvPicPr>
          <p:nvPr/>
        </p:nvPicPr>
        <p:blipFill>
          <a:blip r:embed="rId2" cstate="print"/>
          <a:srcRect/>
          <a:stretch>
            <a:fillRect/>
          </a:stretch>
        </p:blipFill>
        <p:spPr bwMode="auto">
          <a:xfrm>
            <a:off x="-1" y="0"/>
            <a:ext cx="9118023" cy="6858000"/>
          </a:xfrm>
          <a:prstGeom prst="rect">
            <a:avLst/>
          </a:prstGeom>
          <a:noFill/>
          <a:ln w="9525">
            <a:noFill/>
            <a:miter lim="800000"/>
            <a:headEnd/>
            <a:tailEnd/>
          </a:ln>
        </p:spPr>
      </p:pic>
      <p:sp>
        <p:nvSpPr>
          <p:cNvPr id="3" name="TextBox 2"/>
          <p:cNvSpPr txBox="1"/>
          <p:nvPr/>
        </p:nvSpPr>
        <p:spPr>
          <a:xfrm>
            <a:off x="228600" y="228600"/>
            <a:ext cx="3124200" cy="6263253"/>
          </a:xfrm>
          <a:prstGeom prst="rect">
            <a:avLst/>
          </a:prstGeom>
          <a:solidFill>
            <a:schemeClr val="bg2">
              <a:lumMod val="90000"/>
            </a:schemeClr>
          </a:solidFill>
        </p:spPr>
        <p:txBody>
          <a:bodyPr wrap="square" rtlCol="0">
            <a:spAutoFit/>
          </a:bodyPr>
          <a:lstStyle/>
          <a:p>
            <a:pPr>
              <a:spcAft>
                <a:spcPts val="1200"/>
              </a:spcAft>
            </a:pPr>
            <a:r>
              <a:rPr lang="en-US" sz="2400" dirty="0" err="1">
                <a:solidFill>
                  <a:prstClr val="black"/>
                </a:solidFill>
                <a:latin typeface="Arial Black" pitchFamily="34" charset="0"/>
              </a:rPr>
              <a:t>CANUSLAK</a:t>
            </a:r>
            <a:r>
              <a:rPr lang="en-US" sz="2400" dirty="0">
                <a:solidFill>
                  <a:prstClr val="black"/>
                </a:solidFill>
                <a:latin typeface="Arial Black" pitchFamily="34" charset="0"/>
              </a:rPr>
              <a:t> 2014 </a:t>
            </a:r>
            <a:r>
              <a:rPr lang="en-US" sz="2400" dirty="0" err="1">
                <a:solidFill>
                  <a:prstClr val="black"/>
                </a:solidFill>
                <a:latin typeface="Arial Black" pitchFamily="34" charset="0"/>
              </a:rPr>
              <a:t>TTX</a:t>
            </a:r>
            <a:endParaRPr lang="en-US" sz="2400" dirty="0">
              <a:solidFill>
                <a:prstClr val="black"/>
              </a:solidFill>
              <a:latin typeface="Arial Black" pitchFamily="34" charset="0"/>
            </a:endParaRPr>
          </a:p>
          <a:p>
            <a:pPr>
              <a:spcAft>
                <a:spcPts val="1200"/>
              </a:spcAft>
              <a:buFont typeface="Arial" pitchFamily="34" charset="0"/>
              <a:buChar char="•"/>
            </a:pPr>
            <a:r>
              <a:rPr lang="en-US" sz="1500" dirty="0">
                <a:solidFill>
                  <a:prstClr val="black"/>
                </a:solidFill>
                <a:cs typeface="Times New Roman" pitchFamily="18" charset="0"/>
              </a:rPr>
              <a:t> 23 September 2014 in </a:t>
            </a:r>
            <a:r>
              <a:rPr lang="en-US" sz="1500" dirty="0" err="1">
                <a:solidFill>
                  <a:prstClr val="black"/>
                </a:solidFill>
                <a:cs typeface="Times New Roman" pitchFamily="18" charset="0"/>
              </a:rPr>
              <a:t>Leamington</a:t>
            </a:r>
            <a:r>
              <a:rPr lang="en-US" sz="1500" dirty="0">
                <a:solidFill>
                  <a:prstClr val="black"/>
                </a:solidFill>
                <a:cs typeface="Times New Roman" pitchFamily="18" charset="0"/>
              </a:rPr>
              <a:t>, Ontario</a:t>
            </a:r>
          </a:p>
          <a:p>
            <a:pPr>
              <a:spcAft>
                <a:spcPts val="1200"/>
              </a:spcAft>
              <a:buFont typeface="Arial" pitchFamily="34" charset="0"/>
              <a:buChar char="•"/>
            </a:pPr>
            <a:r>
              <a:rPr lang="en-US" sz="1500" dirty="0">
                <a:solidFill>
                  <a:prstClr val="black"/>
                </a:solidFill>
                <a:cs typeface="Times New Roman" pitchFamily="18" charset="0"/>
              </a:rPr>
              <a:t> Scenario was existing 1937 wreck of barge ARGO with 200,000 gallons of crude oil/</a:t>
            </a:r>
            <a:r>
              <a:rPr lang="en-US" sz="1500" dirty="0" err="1">
                <a:solidFill>
                  <a:prstClr val="black"/>
                </a:solidFill>
                <a:cs typeface="Times New Roman" pitchFamily="18" charset="0"/>
              </a:rPr>
              <a:t>benzol</a:t>
            </a:r>
            <a:r>
              <a:rPr lang="en-US" sz="1500" dirty="0">
                <a:solidFill>
                  <a:prstClr val="black"/>
                </a:solidFill>
                <a:cs typeface="Times New Roman" pitchFamily="18" charset="0"/>
              </a:rPr>
              <a:t> onboard</a:t>
            </a:r>
          </a:p>
          <a:p>
            <a:pPr>
              <a:spcAft>
                <a:spcPts val="1200"/>
              </a:spcAft>
              <a:buFont typeface="Arial" pitchFamily="34" charset="0"/>
              <a:buChar char="•"/>
            </a:pPr>
            <a:r>
              <a:rPr lang="en-US" sz="1500" dirty="0">
                <a:solidFill>
                  <a:prstClr val="black"/>
                </a:solidFill>
                <a:cs typeface="Times New Roman" pitchFamily="18" charset="0"/>
              </a:rPr>
              <a:t> Location is right on Canada/U.S. border</a:t>
            </a:r>
          </a:p>
          <a:p>
            <a:pPr>
              <a:spcAft>
                <a:spcPts val="1200"/>
              </a:spcAft>
              <a:buFont typeface="Arial" pitchFamily="34" charset="0"/>
              <a:buChar char="•"/>
            </a:pPr>
            <a:r>
              <a:rPr lang="en-US" sz="1500" dirty="0">
                <a:solidFill>
                  <a:prstClr val="black"/>
                </a:solidFill>
                <a:cs typeface="Times New Roman" pitchFamily="18" charset="0"/>
              </a:rPr>
              <a:t> Emphasis on notifications, coordination, minimizing environmental impacts &amp; commercial disruption</a:t>
            </a:r>
          </a:p>
          <a:p>
            <a:pPr>
              <a:spcAft>
                <a:spcPts val="1200"/>
              </a:spcAft>
              <a:buFont typeface="Arial" pitchFamily="34" charset="0"/>
              <a:buChar char="•"/>
            </a:pPr>
            <a:r>
              <a:rPr lang="en-US" sz="1500" dirty="0">
                <a:solidFill>
                  <a:prstClr val="black"/>
                </a:solidFill>
                <a:cs typeface="Times New Roman" pitchFamily="18" charset="0"/>
              </a:rPr>
              <a:t> Discussion of countermeasures (in-situ burning, etc.)</a:t>
            </a:r>
          </a:p>
          <a:p>
            <a:pPr>
              <a:spcAft>
                <a:spcPts val="1200"/>
              </a:spcAft>
              <a:buFont typeface="Arial" pitchFamily="34" charset="0"/>
              <a:buChar char="•"/>
            </a:pPr>
            <a:r>
              <a:rPr lang="en-US" sz="1500" dirty="0">
                <a:solidFill>
                  <a:prstClr val="black"/>
                </a:solidFill>
                <a:cs typeface="Times New Roman" pitchFamily="18" charset="0"/>
              </a:rPr>
              <a:t> Participants included </a:t>
            </a:r>
            <a:r>
              <a:rPr lang="en-US" sz="1500" dirty="0" err="1">
                <a:solidFill>
                  <a:prstClr val="black"/>
                </a:solidFill>
                <a:cs typeface="Times New Roman" pitchFamily="18" charset="0"/>
              </a:rPr>
              <a:t>CCG</a:t>
            </a:r>
            <a:r>
              <a:rPr lang="en-US" sz="1500" dirty="0">
                <a:solidFill>
                  <a:prstClr val="black"/>
                </a:solidFill>
                <a:cs typeface="Times New Roman" pitchFamily="18" charset="0"/>
              </a:rPr>
              <a:t>, USCG, EC, Eastern Canada Response Corporation, US EPA, </a:t>
            </a:r>
            <a:r>
              <a:rPr lang="en-US" sz="1500" dirty="0" err="1">
                <a:solidFill>
                  <a:prstClr val="black"/>
                </a:solidFill>
                <a:cs typeface="Times New Roman" pitchFamily="18" charset="0"/>
              </a:rPr>
              <a:t>CBSA</a:t>
            </a:r>
            <a:r>
              <a:rPr lang="en-US" sz="1500" dirty="0">
                <a:solidFill>
                  <a:prstClr val="black"/>
                </a:solidFill>
                <a:cs typeface="Times New Roman" pitchFamily="18" charset="0"/>
              </a:rPr>
              <a:t>, Marine Pollution Control, Parks Canada, TC, </a:t>
            </a:r>
            <a:r>
              <a:rPr lang="en-US" sz="1500" dirty="0" err="1">
                <a:solidFill>
                  <a:prstClr val="black"/>
                </a:solidFill>
                <a:cs typeface="Times New Roman" pitchFamily="18" charset="0"/>
              </a:rPr>
              <a:t>Leamington</a:t>
            </a:r>
            <a:r>
              <a:rPr lang="en-US" sz="1500" dirty="0">
                <a:solidFill>
                  <a:prstClr val="black"/>
                </a:solidFill>
                <a:cs typeface="Times New Roman" pitchFamily="18" charset="0"/>
              </a:rPr>
              <a:t>, International Joint Commission</a:t>
            </a:r>
          </a:p>
        </p:txBody>
      </p:sp>
      <p:cxnSp>
        <p:nvCxnSpPr>
          <p:cNvPr id="4" name="Straight Connector 3"/>
          <p:cNvCxnSpPr/>
          <p:nvPr/>
        </p:nvCxnSpPr>
        <p:spPr>
          <a:xfrm>
            <a:off x="304800" y="1143000"/>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188"/>
          <p:cNvPicPr>
            <a:picLocks noChangeAspect="1" noChangeArrowheads="1"/>
          </p:cNvPicPr>
          <p:nvPr/>
        </p:nvPicPr>
        <p:blipFill>
          <a:blip r:embed="rId2" cstate="print"/>
          <a:srcRect/>
          <a:stretch>
            <a:fillRect/>
          </a:stretch>
        </p:blipFill>
        <p:spPr bwMode="auto">
          <a:xfrm>
            <a:off x="2667000" y="-1"/>
            <a:ext cx="6477000" cy="6882695"/>
          </a:xfrm>
          <a:prstGeom prst="rect">
            <a:avLst/>
          </a:prstGeom>
          <a:noFill/>
          <a:ln w="9525">
            <a:noFill/>
            <a:miter lim="800000"/>
            <a:headEnd/>
            <a:tailEnd/>
          </a:ln>
        </p:spPr>
      </p:pic>
      <p:sp>
        <p:nvSpPr>
          <p:cNvPr id="3" name="TextBox 2"/>
          <p:cNvSpPr txBox="1"/>
          <p:nvPr/>
        </p:nvSpPr>
        <p:spPr>
          <a:xfrm>
            <a:off x="228600" y="228600"/>
            <a:ext cx="3124200" cy="6524863"/>
          </a:xfrm>
          <a:prstGeom prst="rect">
            <a:avLst/>
          </a:prstGeom>
          <a:solidFill>
            <a:schemeClr val="bg2">
              <a:lumMod val="90000"/>
            </a:schemeClr>
          </a:solidFill>
        </p:spPr>
        <p:txBody>
          <a:bodyPr wrap="square" rtlCol="0">
            <a:spAutoFit/>
          </a:bodyPr>
          <a:lstStyle/>
          <a:p>
            <a:pPr>
              <a:spcAft>
                <a:spcPts val="1200"/>
              </a:spcAft>
            </a:pPr>
            <a:r>
              <a:rPr lang="en-US" sz="2400" dirty="0" err="1">
                <a:solidFill>
                  <a:prstClr val="black"/>
                </a:solidFill>
                <a:latin typeface="Arial Black" pitchFamily="34" charset="0"/>
              </a:rPr>
              <a:t>CANUSLAK</a:t>
            </a:r>
            <a:r>
              <a:rPr lang="en-US" sz="2400" dirty="0">
                <a:solidFill>
                  <a:prstClr val="black"/>
                </a:solidFill>
                <a:latin typeface="Arial Black" pitchFamily="34" charset="0"/>
              </a:rPr>
              <a:t> ARGO RESPONSE</a:t>
            </a:r>
          </a:p>
          <a:p>
            <a:pPr>
              <a:spcAft>
                <a:spcPts val="1200"/>
              </a:spcAft>
              <a:buFont typeface="Arial" pitchFamily="34" charset="0"/>
              <a:buChar char="•"/>
            </a:pPr>
            <a:r>
              <a:rPr lang="en-US" sz="1500" dirty="0">
                <a:solidFill>
                  <a:prstClr val="black"/>
                </a:solidFill>
                <a:cs typeface="Times New Roman" pitchFamily="18" charset="0"/>
              </a:rPr>
              <a:t> Located by divers on 28 August 2015 east of </a:t>
            </a:r>
            <a:r>
              <a:rPr lang="en-US" sz="1500" dirty="0" err="1">
                <a:solidFill>
                  <a:prstClr val="black"/>
                </a:solidFill>
                <a:cs typeface="Times New Roman" pitchFamily="18" charset="0"/>
              </a:rPr>
              <a:t>Kelleys</a:t>
            </a:r>
            <a:r>
              <a:rPr lang="en-US" sz="1500" dirty="0">
                <a:solidFill>
                  <a:prstClr val="black"/>
                </a:solidFill>
                <a:cs typeface="Times New Roman" pitchFamily="18" charset="0"/>
              </a:rPr>
              <a:t> Island in U. S. waters (previously thought to be in Canadian waters)</a:t>
            </a:r>
          </a:p>
          <a:p>
            <a:pPr>
              <a:spcAft>
                <a:spcPts val="1200"/>
              </a:spcAft>
              <a:buFont typeface="Arial" pitchFamily="34" charset="0"/>
              <a:buChar char="•"/>
            </a:pPr>
            <a:r>
              <a:rPr lang="en-US" sz="1500" dirty="0">
                <a:solidFill>
                  <a:prstClr val="black"/>
                </a:solidFill>
                <a:cs typeface="Times New Roman" pitchFamily="18" charset="0"/>
              </a:rPr>
              <a:t> </a:t>
            </a:r>
            <a:r>
              <a:rPr lang="en-US" sz="1500" dirty="0" err="1">
                <a:solidFill>
                  <a:prstClr val="black"/>
                </a:solidFill>
                <a:cs typeface="Times New Roman" pitchFamily="18" charset="0"/>
              </a:rPr>
              <a:t>CANUSLAK</a:t>
            </a:r>
            <a:r>
              <a:rPr lang="en-US" sz="1500" dirty="0">
                <a:solidFill>
                  <a:prstClr val="black"/>
                </a:solidFill>
                <a:cs typeface="Times New Roman" pitchFamily="18" charset="0"/>
              </a:rPr>
              <a:t> notifications made</a:t>
            </a:r>
          </a:p>
          <a:p>
            <a:pPr>
              <a:spcAft>
                <a:spcPts val="1200"/>
              </a:spcAft>
              <a:buFont typeface="Arial" pitchFamily="34" charset="0"/>
              <a:buChar char="•"/>
            </a:pPr>
            <a:r>
              <a:rPr lang="en-US" sz="1500" dirty="0">
                <a:solidFill>
                  <a:prstClr val="black"/>
                </a:solidFill>
                <a:cs typeface="Times New Roman" pitchFamily="18" charset="0"/>
              </a:rPr>
              <a:t> Exploratory &amp; test dives in October 2015 confirmed barge identity, discovered small leak/discharge</a:t>
            </a:r>
          </a:p>
          <a:p>
            <a:pPr>
              <a:spcAft>
                <a:spcPts val="1200"/>
              </a:spcAft>
              <a:buFont typeface="Arial" pitchFamily="34" charset="0"/>
              <a:buChar char="•"/>
            </a:pPr>
            <a:r>
              <a:rPr lang="en-US" sz="1500" dirty="0">
                <a:solidFill>
                  <a:prstClr val="black"/>
                </a:solidFill>
                <a:cs typeface="Times New Roman" pitchFamily="18" charset="0"/>
              </a:rPr>
              <a:t> </a:t>
            </a:r>
            <a:r>
              <a:rPr lang="en-US" sz="1500" dirty="0" err="1">
                <a:solidFill>
                  <a:prstClr val="black"/>
                </a:solidFill>
                <a:cs typeface="Times New Roman" pitchFamily="18" charset="0"/>
              </a:rPr>
              <a:t>CANUSLAK</a:t>
            </a:r>
            <a:r>
              <a:rPr lang="en-US" sz="1500" dirty="0">
                <a:solidFill>
                  <a:prstClr val="black"/>
                </a:solidFill>
                <a:cs typeface="Times New Roman" pitchFamily="18" charset="0"/>
              </a:rPr>
              <a:t> </a:t>
            </a:r>
            <a:r>
              <a:rPr lang="en-US" sz="1500" dirty="0" err="1">
                <a:solidFill>
                  <a:prstClr val="black"/>
                </a:solidFill>
                <a:cs typeface="Times New Roman" pitchFamily="18" charset="0"/>
              </a:rPr>
              <a:t>ICO</a:t>
            </a:r>
            <a:r>
              <a:rPr lang="en-US" sz="1500" dirty="0">
                <a:solidFill>
                  <a:prstClr val="black"/>
                </a:solidFill>
                <a:cs typeface="Times New Roman" pitchFamily="18" charset="0"/>
              </a:rPr>
              <a:t> engaged with Incident Command Post in Toledo, OH.  </a:t>
            </a:r>
            <a:r>
              <a:rPr lang="en-US" sz="1500" dirty="0" err="1">
                <a:solidFill>
                  <a:prstClr val="black"/>
                </a:solidFill>
                <a:cs typeface="Times New Roman" pitchFamily="18" charset="0"/>
              </a:rPr>
              <a:t>CCG</a:t>
            </a:r>
            <a:r>
              <a:rPr lang="en-US" sz="1500" dirty="0">
                <a:solidFill>
                  <a:prstClr val="black"/>
                </a:solidFill>
                <a:cs typeface="Times New Roman" pitchFamily="18" charset="0"/>
              </a:rPr>
              <a:t> provided helicopter </a:t>
            </a:r>
            <a:r>
              <a:rPr lang="en-US" sz="1500" dirty="0" err="1">
                <a:solidFill>
                  <a:prstClr val="black"/>
                </a:solidFill>
                <a:cs typeface="Times New Roman" pitchFamily="18" charset="0"/>
              </a:rPr>
              <a:t>overflights</a:t>
            </a:r>
            <a:r>
              <a:rPr lang="en-US" sz="1500" dirty="0">
                <a:solidFill>
                  <a:prstClr val="black"/>
                </a:solidFill>
                <a:cs typeface="Times New Roman" pitchFamily="18" charset="0"/>
              </a:rPr>
              <a:t> &amp; staged resources on Canadian shores</a:t>
            </a:r>
          </a:p>
          <a:p>
            <a:pPr>
              <a:spcAft>
                <a:spcPts val="1200"/>
              </a:spcAft>
              <a:buFont typeface="Arial" pitchFamily="34" charset="0"/>
              <a:buChar char="•"/>
            </a:pPr>
            <a:r>
              <a:rPr lang="en-US" sz="1500" dirty="0">
                <a:solidFill>
                  <a:prstClr val="black"/>
                </a:solidFill>
                <a:cs typeface="Times New Roman" pitchFamily="18" charset="0"/>
              </a:rPr>
              <a:t> Cargo onboard contains  at least some </a:t>
            </a:r>
            <a:r>
              <a:rPr lang="en-US" sz="1500" dirty="0" err="1">
                <a:solidFill>
                  <a:prstClr val="black"/>
                </a:solidFill>
                <a:cs typeface="Times New Roman" pitchFamily="18" charset="0"/>
              </a:rPr>
              <a:t>BTX</a:t>
            </a:r>
            <a:r>
              <a:rPr lang="en-US" sz="1500" dirty="0">
                <a:solidFill>
                  <a:prstClr val="black"/>
                </a:solidFill>
                <a:cs typeface="Times New Roman" pitchFamily="18" charset="0"/>
              </a:rPr>
              <a:t>; crude remains unknown</a:t>
            </a:r>
          </a:p>
          <a:p>
            <a:pPr>
              <a:spcAft>
                <a:spcPts val="1200"/>
              </a:spcAft>
              <a:buFont typeface="Arial" pitchFamily="34" charset="0"/>
              <a:buChar char="•"/>
            </a:pPr>
            <a:r>
              <a:rPr lang="en-US" sz="1500" dirty="0">
                <a:solidFill>
                  <a:prstClr val="black"/>
                </a:solidFill>
                <a:cs typeface="Times New Roman" pitchFamily="18" charset="0"/>
              </a:rPr>
              <a:t> “Hot tapping” commenced in November 2015 by contractor T &amp; T to begin product removal</a:t>
            </a:r>
          </a:p>
          <a:p>
            <a:pPr>
              <a:spcAft>
                <a:spcPts val="1200"/>
              </a:spcAft>
              <a:buFont typeface="Arial" pitchFamily="34" charset="0"/>
              <a:buChar char="•"/>
            </a:pPr>
            <a:r>
              <a:rPr lang="en-US" sz="1500" dirty="0">
                <a:solidFill>
                  <a:prstClr val="black"/>
                </a:solidFill>
                <a:cs typeface="Times New Roman" pitchFamily="18" charset="0"/>
              </a:rPr>
              <a:t> Operation </a:t>
            </a:r>
            <a:r>
              <a:rPr lang="en-US" sz="1500" dirty="0" smtClean="0">
                <a:solidFill>
                  <a:prstClr val="black"/>
                </a:solidFill>
                <a:cs typeface="Times New Roman" pitchFamily="18" charset="0"/>
              </a:rPr>
              <a:t>completed December </a:t>
            </a:r>
            <a:r>
              <a:rPr lang="en-US" sz="1500" dirty="0">
                <a:solidFill>
                  <a:prstClr val="black"/>
                </a:solidFill>
                <a:cs typeface="Times New Roman" pitchFamily="18" charset="0"/>
              </a:rPr>
              <a:t>2015</a:t>
            </a:r>
          </a:p>
        </p:txBody>
      </p:sp>
      <p:cxnSp>
        <p:nvCxnSpPr>
          <p:cNvPr id="4" name="Straight Connector 3"/>
          <p:cNvCxnSpPr/>
          <p:nvPr/>
        </p:nvCxnSpPr>
        <p:spPr>
          <a:xfrm>
            <a:off x="304800" y="1143000"/>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ERMA Spill Trajectory_13NOV2015.PNG"/>
          <p:cNvPicPr>
            <a:picLocks noChangeAspect="1"/>
          </p:cNvPicPr>
          <p:nvPr/>
        </p:nvPicPr>
        <p:blipFill>
          <a:blip r:embed="rId2" cstate="print"/>
          <a:stretch>
            <a:fillRect/>
          </a:stretch>
        </p:blipFill>
        <p:spPr>
          <a:xfrm>
            <a:off x="0" y="1"/>
            <a:ext cx="9144000" cy="3886200"/>
          </a:xfrm>
          <a:prstGeom prst="rect">
            <a:avLst/>
          </a:prstGeom>
        </p:spPr>
      </p:pic>
      <p:pic>
        <p:nvPicPr>
          <p:cNvPr id="5" name="Picture 4" descr="NOAA_Trajectory_for_Nov18_20151118.png"/>
          <p:cNvPicPr>
            <a:picLocks noChangeAspect="1"/>
          </p:cNvPicPr>
          <p:nvPr/>
        </p:nvPicPr>
        <p:blipFill>
          <a:blip r:embed="rId3" cstate="print"/>
          <a:stretch>
            <a:fillRect/>
          </a:stretch>
        </p:blipFill>
        <p:spPr>
          <a:xfrm>
            <a:off x="0" y="3124200"/>
            <a:ext cx="9144000" cy="3733800"/>
          </a:xfrm>
          <a:prstGeom prst="rect">
            <a:avLst/>
          </a:prstGeom>
        </p:spPr>
      </p:pic>
      <p:sp>
        <p:nvSpPr>
          <p:cNvPr id="8" name="TextBox 7"/>
          <p:cNvSpPr txBox="1"/>
          <p:nvPr/>
        </p:nvSpPr>
        <p:spPr>
          <a:xfrm>
            <a:off x="5791200" y="152400"/>
            <a:ext cx="3124200" cy="830997"/>
          </a:xfrm>
          <a:prstGeom prst="rect">
            <a:avLst/>
          </a:prstGeom>
          <a:solidFill>
            <a:schemeClr val="bg2">
              <a:lumMod val="90000"/>
            </a:schemeClr>
          </a:solidFill>
        </p:spPr>
        <p:txBody>
          <a:bodyPr wrap="square" rtlCol="0">
            <a:spAutoFit/>
          </a:bodyPr>
          <a:lstStyle/>
          <a:p>
            <a:pPr>
              <a:spcAft>
                <a:spcPts val="1200"/>
              </a:spcAft>
            </a:pPr>
            <a:r>
              <a:rPr lang="en-US" sz="2400" dirty="0">
                <a:solidFill>
                  <a:prstClr val="black"/>
                </a:solidFill>
                <a:latin typeface="Arial Black" pitchFamily="34" charset="0"/>
              </a:rPr>
              <a:t>Example trajectories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22" name="Picture 6" descr="http://www.northamericanhighways.co.uk/images%5Cpackages%5C34-3.jpg"/>
          <p:cNvPicPr>
            <a:picLocks noChangeAspect="1" noChangeArrowheads="1"/>
          </p:cNvPicPr>
          <p:nvPr/>
        </p:nvPicPr>
        <p:blipFill>
          <a:blip r:embed="rId3" cstate="print"/>
          <a:srcRect/>
          <a:stretch>
            <a:fillRect/>
          </a:stretch>
        </p:blipFill>
        <p:spPr bwMode="auto">
          <a:xfrm>
            <a:off x="0" y="0"/>
            <a:ext cx="9281504" cy="6858000"/>
          </a:xfrm>
          <a:prstGeom prst="rect">
            <a:avLst/>
          </a:prstGeom>
          <a:noFill/>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white"/>
                </a:solidFill>
                <a:latin typeface="Arial Black" pitchFamily="34" charset="0"/>
                <a:ea typeface="ＭＳ Ｐゴシック" pitchFamily="-110" charset="-128"/>
                <a:cs typeface="Arial" pitchFamily="34" charset="0"/>
              </a:rPr>
              <a:t>A Critical Resource</a:t>
            </a:r>
          </a:p>
        </p:txBody>
      </p:sp>
      <p:cxnSp>
        <p:nvCxnSpPr>
          <p:cNvPr id="9" name="Straight Connector 8"/>
          <p:cNvCxnSpPr/>
          <p:nvPr/>
        </p:nvCxnSpPr>
        <p:spPr>
          <a:xfrm>
            <a:off x="381000" y="1143000"/>
            <a:ext cx="83058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11" name="TextBox 10"/>
          <p:cNvSpPr txBox="1"/>
          <p:nvPr/>
        </p:nvSpPr>
        <p:spPr>
          <a:xfrm>
            <a:off x="299360" y="1230087"/>
            <a:ext cx="8387440" cy="553998"/>
          </a:xfrm>
          <a:prstGeom prst="rect">
            <a:avLst/>
          </a:prstGeom>
          <a:noFill/>
        </p:spPr>
        <p:txBody>
          <a:bodyPr wrap="square" rtlCol="0">
            <a:spAutoFit/>
          </a:bodyPr>
          <a:lstStyle/>
          <a:p>
            <a:pPr fontAlgn="base">
              <a:spcBef>
                <a:spcPct val="0"/>
              </a:spcBef>
              <a:spcAft>
                <a:spcPct val="0"/>
              </a:spcAft>
            </a:pPr>
            <a:r>
              <a:rPr lang="en-US" dirty="0">
                <a:solidFill>
                  <a:prstClr val="white"/>
                </a:solidFill>
                <a:latin typeface="Arial" pitchFamily="34" charset="0"/>
                <a:ea typeface="ＭＳ Ｐゴシック" pitchFamily="-110" charset="-128"/>
                <a:cs typeface="Arial" pitchFamily="34" charset="0"/>
              </a:rPr>
              <a:t>Combined population of bi-national region is nearly 36% of both countries</a:t>
            </a:r>
          </a:p>
          <a:p>
            <a:pPr fontAlgn="base">
              <a:spcBef>
                <a:spcPct val="0"/>
              </a:spcBef>
              <a:spcAft>
                <a:spcPct val="0"/>
              </a:spcAft>
            </a:pPr>
            <a:r>
              <a:rPr lang="en-US" sz="1200" i="1" dirty="0">
                <a:solidFill>
                  <a:prstClr val="white"/>
                </a:solidFill>
                <a:latin typeface="Arial" pitchFamily="34" charset="0"/>
                <a:ea typeface="ＭＳ Ｐゴシック" pitchFamily="-110" charset="-128"/>
                <a:cs typeface="Arial" pitchFamily="34" charset="0"/>
              </a:rPr>
              <a:t>Brookings report, March 2008</a:t>
            </a:r>
          </a:p>
        </p:txBody>
      </p:sp>
    </p:spTree>
  </p:cSld>
  <p:clrMapOvr>
    <a:masterClrMapping/>
  </p:clrMapOvr>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D:\Arthur J Incident\photos\from Transport Canada overflight\MSS Saved Screen 184_185.JPG"/>
          <p:cNvPicPr>
            <a:picLocks noChangeAspect="1" noChangeArrowheads="1"/>
          </p:cNvPicPr>
          <p:nvPr/>
        </p:nvPicPr>
        <p:blipFill>
          <a:blip r:embed="rId2" cstate="print"/>
          <a:stretch>
            <a:fillRect/>
          </a:stretch>
        </p:blipFill>
        <p:spPr bwMode="auto">
          <a:xfrm>
            <a:off x="0" y="-11372"/>
            <a:ext cx="9144000" cy="6869372"/>
          </a:xfrm>
          <a:prstGeom prst="rect">
            <a:avLst/>
          </a:prstGeom>
          <a:noFill/>
          <a:ln>
            <a:miter lim="800000"/>
            <a:headEnd/>
            <a:tailEnd/>
          </a:ln>
        </p:spPr>
      </p:pic>
      <p:sp>
        <p:nvSpPr>
          <p:cNvPr id="3" name="TextBox 2"/>
          <p:cNvSpPr txBox="1"/>
          <p:nvPr/>
        </p:nvSpPr>
        <p:spPr>
          <a:xfrm>
            <a:off x="5867400" y="370612"/>
            <a:ext cx="3124200" cy="5955476"/>
          </a:xfrm>
          <a:prstGeom prst="rect">
            <a:avLst/>
          </a:prstGeom>
          <a:solidFill>
            <a:schemeClr val="bg2">
              <a:lumMod val="90000"/>
            </a:schemeClr>
          </a:solidFill>
        </p:spPr>
        <p:txBody>
          <a:bodyPr wrap="square" rtlCol="0">
            <a:spAutoFit/>
          </a:bodyPr>
          <a:lstStyle/>
          <a:p>
            <a:pPr>
              <a:spcAft>
                <a:spcPts val="1200"/>
              </a:spcAft>
            </a:pPr>
            <a:r>
              <a:rPr lang="en-US" sz="2400" dirty="0">
                <a:solidFill>
                  <a:prstClr val="black"/>
                </a:solidFill>
                <a:latin typeface="Arial Black" pitchFamily="34" charset="0"/>
              </a:rPr>
              <a:t>ARTHUR J Incident 2012</a:t>
            </a:r>
          </a:p>
          <a:p>
            <a:pPr>
              <a:spcAft>
                <a:spcPts val="1200"/>
              </a:spcAft>
              <a:buFont typeface="Arial" pitchFamily="34" charset="0"/>
              <a:buChar char="•"/>
            </a:pPr>
            <a:r>
              <a:rPr lang="en-US" sz="1500" dirty="0">
                <a:solidFill>
                  <a:prstClr val="black"/>
                </a:solidFill>
                <a:cs typeface="Times New Roman" pitchFamily="18" charset="0"/>
              </a:rPr>
              <a:t> Tug Madison &amp; barge ARTHUR J sunk on 19 July 2012 near Port Huron &amp; Sarnia</a:t>
            </a:r>
          </a:p>
          <a:p>
            <a:pPr>
              <a:spcAft>
                <a:spcPts val="1200"/>
              </a:spcAft>
              <a:buFont typeface="Arial" pitchFamily="34" charset="0"/>
              <a:buChar char="•"/>
            </a:pPr>
            <a:r>
              <a:rPr lang="en-US" sz="1500" dirty="0">
                <a:solidFill>
                  <a:prstClr val="black"/>
                </a:solidFill>
                <a:cs typeface="Times New Roman" pitchFamily="18" charset="0"/>
              </a:rPr>
              <a:t> 8,000 gal of fuel oil identified as potential, 1,000 gallons released</a:t>
            </a:r>
          </a:p>
          <a:p>
            <a:pPr>
              <a:spcAft>
                <a:spcPts val="1200"/>
              </a:spcAft>
              <a:buFont typeface="Arial" pitchFamily="34" charset="0"/>
              <a:buChar char="•"/>
            </a:pPr>
            <a:r>
              <a:rPr lang="en-US" sz="1500" dirty="0">
                <a:solidFill>
                  <a:prstClr val="black"/>
                </a:solidFill>
                <a:cs typeface="Times New Roman" pitchFamily="18" charset="0"/>
              </a:rPr>
              <a:t> </a:t>
            </a:r>
            <a:r>
              <a:rPr lang="en-US" sz="1500" dirty="0" err="1">
                <a:solidFill>
                  <a:prstClr val="black"/>
                </a:solidFill>
                <a:cs typeface="Times New Roman" pitchFamily="18" charset="0"/>
              </a:rPr>
              <a:t>CANUSLAK</a:t>
            </a:r>
            <a:r>
              <a:rPr lang="en-US" sz="1500" dirty="0">
                <a:solidFill>
                  <a:prstClr val="black"/>
                </a:solidFill>
                <a:cs typeface="Times New Roman" pitchFamily="18" charset="0"/>
              </a:rPr>
              <a:t> notifications made</a:t>
            </a:r>
          </a:p>
          <a:p>
            <a:pPr>
              <a:spcAft>
                <a:spcPts val="1200"/>
              </a:spcAft>
              <a:buFont typeface="Arial" pitchFamily="34" charset="0"/>
              <a:buChar char="•"/>
            </a:pPr>
            <a:r>
              <a:rPr lang="en-US" sz="1500" dirty="0">
                <a:solidFill>
                  <a:prstClr val="black"/>
                </a:solidFill>
                <a:cs typeface="Times New Roman" pitchFamily="18" charset="0"/>
              </a:rPr>
              <a:t> </a:t>
            </a:r>
            <a:r>
              <a:rPr lang="en-US" sz="1500" dirty="0" err="1">
                <a:solidFill>
                  <a:prstClr val="black"/>
                </a:solidFill>
                <a:cs typeface="Times New Roman" pitchFamily="18" charset="0"/>
              </a:rPr>
              <a:t>ICO</a:t>
            </a:r>
            <a:r>
              <a:rPr lang="en-US" sz="1500" dirty="0">
                <a:solidFill>
                  <a:prstClr val="black"/>
                </a:solidFill>
                <a:cs typeface="Times New Roman" pitchFamily="18" charset="0"/>
              </a:rPr>
              <a:t> (</a:t>
            </a:r>
            <a:r>
              <a:rPr lang="en-US" sz="1500" dirty="0" err="1">
                <a:solidFill>
                  <a:prstClr val="black"/>
                </a:solidFill>
                <a:cs typeface="Times New Roman" pitchFamily="18" charset="0"/>
              </a:rPr>
              <a:t>CCG</a:t>
            </a:r>
            <a:r>
              <a:rPr lang="en-US" sz="1500" dirty="0">
                <a:solidFill>
                  <a:prstClr val="black"/>
                </a:solidFill>
                <a:cs typeface="Times New Roman" pitchFamily="18" charset="0"/>
              </a:rPr>
              <a:t> response officer) deployed from Sarnia to Port Huron under </a:t>
            </a:r>
            <a:r>
              <a:rPr lang="en-US" sz="1500" dirty="0" err="1">
                <a:solidFill>
                  <a:prstClr val="black"/>
                </a:solidFill>
                <a:cs typeface="Times New Roman" pitchFamily="18" charset="0"/>
              </a:rPr>
              <a:t>MOU</a:t>
            </a:r>
            <a:r>
              <a:rPr lang="en-US" sz="1500" dirty="0">
                <a:solidFill>
                  <a:prstClr val="black"/>
                </a:solidFill>
                <a:cs typeface="Times New Roman" pitchFamily="18" charset="0"/>
              </a:rPr>
              <a:t> &amp; Annex</a:t>
            </a:r>
          </a:p>
          <a:p>
            <a:pPr>
              <a:spcAft>
                <a:spcPts val="1200"/>
              </a:spcAft>
              <a:buFont typeface="Arial" pitchFamily="34" charset="0"/>
              <a:buChar char="•"/>
            </a:pPr>
            <a:r>
              <a:rPr lang="en-US" sz="1500" dirty="0">
                <a:solidFill>
                  <a:prstClr val="black"/>
                </a:solidFill>
                <a:cs typeface="Times New Roman" pitchFamily="18" charset="0"/>
              </a:rPr>
              <a:t> </a:t>
            </a:r>
            <a:r>
              <a:rPr lang="en-US" sz="1500" dirty="0" err="1">
                <a:solidFill>
                  <a:prstClr val="black"/>
                </a:solidFill>
                <a:cs typeface="Times New Roman" pitchFamily="18" charset="0"/>
              </a:rPr>
              <a:t>ICO</a:t>
            </a:r>
            <a:r>
              <a:rPr lang="en-US" sz="1500" dirty="0">
                <a:solidFill>
                  <a:prstClr val="black"/>
                </a:solidFill>
                <a:cs typeface="Times New Roman" pitchFamily="18" charset="0"/>
              </a:rPr>
              <a:t> obtained services of TC DASH-8 aircraft w/imaging &amp; </a:t>
            </a:r>
            <a:r>
              <a:rPr lang="en-US" sz="1500" dirty="0" err="1">
                <a:solidFill>
                  <a:prstClr val="black"/>
                </a:solidFill>
                <a:cs typeface="Times New Roman" pitchFamily="18" charset="0"/>
              </a:rPr>
              <a:t>CCG</a:t>
            </a:r>
            <a:r>
              <a:rPr lang="en-US" sz="1500" dirty="0">
                <a:solidFill>
                  <a:prstClr val="black"/>
                </a:solidFill>
                <a:cs typeface="Times New Roman" pitchFamily="18" charset="0"/>
              </a:rPr>
              <a:t> GRIFFON safety zone monitoring</a:t>
            </a:r>
          </a:p>
          <a:p>
            <a:pPr>
              <a:spcAft>
                <a:spcPts val="1200"/>
              </a:spcAft>
              <a:buFont typeface="Arial" pitchFamily="34" charset="0"/>
              <a:buChar char="•"/>
            </a:pPr>
            <a:r>
              <a:rPr lang="en-US" sz="1500" dirty="0">
                <a:solidFill>
                  <a:prstClr val="black"/>
                </a:solidFill>
                <a:cs typeface="Times New Roman" pitchFamily="18" charset="0"/>
              </a:rPr>
              <a:t> Successful cleanup w/minimal impacts to Canadian &amp; U. S. shorelines</a:t>
            </a:r>
          </a:p>
          <a:p>
            <a:pPr>
              <a:spcAft>
                <a:spcPts val="1200"/>
              </a:spcAft>
              <a:buFont typeface="Arial" pitchFamily="34" charset="0"/>
              <a:buChar char="•"/>
            </a:pPr>
            <a:r>
              <a:rPr lang="en-US" sz="1500" dirty="0">
                <a:solidFill>
                  <a:prstClr val="black"/>
                </a:solidFill>
                <a:cs typeface="Times New Roman" pitchFamily="18" charset="0"/>
              </a:rPr>
              <a:t> Excellent </a:t>
            </a:r>
            <a:r>
              <a:rPr lang="en-US" sz="1500" dirty="0" err="1">
                <a:solidFill>
                  <a:prstClr val="black"/>
                </a:solidFill>
                <a:cs typeface="Times New Roman" pitchFamily="18" charset="0"/>
              </a:rPr>
              <a:t>CCG</a:t>
            </a:r>
            <a:r>
              <a:rPr lang="en-US" sz="1500" dirty="0">
                <a:solidFill>
                  <a:prstClr val="black"/>
                </a:solidFill>
                <a:cs typeface="Times New Roman" pitchFamily="18" charset="0"/>
              </a:rPr>
              <a:t> </a:t>
            </a:r>
            <a:r>
              <a:rPr lang="en-US" sz="1500" dirty="0" err="1">
                <a:solidFill>
                  <a:prstClr val="black"/>
                </a:solidFill>
                <a:cs typeface="Times New Roman" pitchFamily="18" charset="0"/>
              </a:rPr>
              <a:t>ICO</a:t>
            </a:r>
            <a:r>
              <a:rPr lang="en-US" sz="1500" dirty="0">
                <a:solidFill>
                  <a:prstClr val="black"/>
                </a:solidFill>
                <a:cs typeface="Times New Roman" pitchFamily="18" charset="0"/>
              </a:rPr>
              <a:t> participation as part of unified command</a:t>
            </a:r>
          </a:p>
        </p:txBody>
      </p:sp>
      <p:cxnSp>
        <p:nvCxnSpPr>
          <p:cNvPr id="5" name="Straight Connector 4"/>
          <p:cNvCxnSpPr/>
          <p:nvPr/>
        </p:nvCxnSpPr>
        <p:spPr>
          <a:xfrm>
            <a:off x="5943600" y="1285012"/>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bitumen.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228600" y="4267245"/>
            <a:ext cx="8763000" cy="2462213"/>
          </a:xfrm>
          <a:prstGeom prst="rect">
            <a:avLst/>
          </a:prstGeom>
          <a:noFill/>
        </p:spPr>
        <p:txBody>
          <a:bodyPr wrap="square" rtlCol="0">
            <a:spAutoFit/>
          </a:bodyPr>
          <a:lstStyle/>
          <a:p>
            <a:pPr fontAlgn="base">
              <a:spcBef>
                <a:spcPct val="0"/>
              </a:spcBef>
              <a:spcAft>
                <a:spcPts val="600"/>
              </a:spcAft>
            </a:pPr>
            <a:r>
              <a:rPr lang="en-US" sz="2400" dirty="0">
                <a:solidFill>
                  <a:prstClr val="white"/>
                </a:solidFill>
                <a:latin typeface="Arial" pitchFamily="34" charset="0"/>
                <a:cs typeface="Arial" pitchFamily="34" charset="0"/>
              </a:rPr>
              <a:t>"</a:t>
            </a:r>
            <a:r>
              <a:rPr lang="en-US" sz="2400" b="1" dirty="0" err="1">
                <a:solidFill>
                  <a:prstClr val="white"/>
                </a:solidFill>
                <a:latin typeface="Arial" pitchFamily="34" charset="0"/>
                <a:cs typeface="Arial" pitchFamily="34" charset="0"/>
              </a:rPr>
              <a:t>Dilbit</a:t>
            </a:r>
            <a:r>
              <a:rPr lang="en-US" sz="2400" dirty="0">
                <a:solidFill>
                  <a:prstClr val="white"/>
                </a:solidFill>
                <a:latin typeface="Arial" pitchFamily="34" charset="0"/>
                <a:cs typeface="Arial" pitchFamily="34" charset="0"/>
              </a:rPr>
              <a:t>" is the oil industry term for diluted bitumen, commonly known as oil or tar sands oil. Various chemicals &amp; hydrocarbons added so it will flow for transportation. </a:t>
            </a:r>
          </a:p>
          <a:p>
            <a:pPr fontAlgn="base">
              <a:spcBef>
                <a:spcPct val="0"/>
              </a:spcBef>
              <a:spcAft>
                <a:spcPts val="600"/>
              </a:spcAft>
              <a:buFont typeface="Arial" pitchFamily="34" charset="0"/>
              <a:buChar char="•"/>
            </a:pPr>
            <a:r>
              <a:rPr lang="en-US" sz="2400" dirty="0">
                <a:solidFill>
                  <a:prstClr val="white"/>
                </a:solidFill>
                <a:latin typeface="Arial" pitchFamily="34" charset="0"/>
                <a:cs typeface="Arial" pitchFamily="34" charset="0"/>
              </a:rPr>
              <a:t> Transported through Midwest primarily via pipeline</a:t>
            </a:r>
          </a:p>
          <a:p>
            <a:pPr fontAlgn="base">
              <a:spcBef>
                <a:spcPct val="0"/>
              </a:spcBef>
              <a:spcAft>
                <a:spcPts val="600"/>
              </a:spcAft>
              <a:buFont typeface="Arial" pitchFamily="34" charset="0"/>
              <a:buChar char="•"/>
            </a:pPr>
            <a:r>
              <a:rPr lang="en-US" sz="2400" dirty="0">
                <a:solidFill>
                  <a:prstClr val="white"/>
                </a:solidFill>
                <a:latin typeface="Arial" pitchFamily="34" charset="0"/>
                <a:cs typeface="Arial" pitchFamily="34" charset="0"/>
              </a:rPr>
              <a:t> </a:t>
            </a:r>
            <a:r>
              <a:rPr lang="en-US" sz="2400" u="sng" dirty="0">
                <a:solidFill>
                  <a:prstClr val="white"/>
                </a:solidFill>
                <a:latin typeface="Arial" pitchFamily="34" charset="0"/>
                <a:cs typeface="Arial" pitchFamily="34" charset="0"/>
              </a:rPr>
              <a:t>Response consideration</a:t>
            </a:r>
            <a:r>
              <a:rPr lang="en-US" sz="2400" dirty="0">
                <a:solidFill>
                  <a:prstClr val="white"/>
                </a:solidFill>
                <a:latin typeface="Arial" pitchFamily="34" charset="0"/>
                <a:cs typeface="Arial" pitchFamily="34" charset="0"/>
              </a:rPr>
              <a:t>:  </a:t>
            </a:r>
            <a:r>
              <a:rPr lang="en-US" sz="2400" dirty="0" err="1">
                <a:solidFill>
                  <a:prstClr val="white"/>
                </a:solidFill>
                <a:latin typeface="Arial" pitchFamily="34" charset="0"/>
                <a:cs typeface="Arial" pitchFamily="34" charset="0"/>
              </a:rPr>
              <a:t>dilbit</a:t>
            </a:r>
            <a:r>
              <a:rPr lang="en-US" sz="2400" dirty="0">
                <a:solidFill>
                  <a:prstClr val="white"/>
                </a:solidFill>
                <a:latin typeface="Arial" pitchFamily="34" charset="0"/>
                <a:cs typeface="Arial" pitchFamily="34" charset="0"/>
              </a:rPr>
              <a:t> can sink in certain freshwater conditions, requiring different removal tactics</a:t>
            </a:r>
          </a:p>
        </p:txBody>
      </p:sp>
      <p:cxnSp>
        <p:nvCxnSpPr>
          <p:cNvPr id="5" name="Straight Connector 4"/>
          <p:cNvCxnSpPr/>
          <p:nvPr/>
        </p:nvCxnSpPr>
        <p:spPr>
          <a:xfrm>
            <a:off x="381000" y="1143000"/>
            <a:ext cx="83058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black"/>
                </a:solidFill>
                <a:latin typeface="Arial Black" pitchFamily="34" charset="0"/>
                <a:cs typeface="Arial" pitchFamily="34" charset="0"/>
              </a:rPr>
              <a:t>What is</a:t>
            </a:r>
            <a:r>
              <a:rPr lang="en-US" sz="2800" dirty="0">
                <a:solidFill>
                  <a:prstClr val="white"/>
                </a:solidFill>
                <a:latin typeface="Arial Black" pitchFamily="34" charset="0"/>
                <a:cs typeface="Arial" pitchFamily="34" charset="0"/>
              </a:rPr>
              <a:t> </a:t>
            </a:r>
            <a:r>
              <a:rPr lang="en-US" sz="2800" dirty="0" err="1">
                <a:solidFill>
                  <a:prstClr val="white"/>
                </a:solidFill>
                <a:latin typeface="Arial Black" pitchFamily="34" charset="0"/>
                <a:cs typeface="Arial" pitchFamily="34" charset="0"/>
              </a:rPr>
              <a:t>Dilbit</a:t>
            </a:r>
            <a:r>
              <a:rPr lang="en-US" sz="2800" dirty="0">
                <a:solidFill>
                  <a:prstClr val="white"/>
                </a:solidFill>
                <a:latin typeface="Arial Black" pitchFamily="34" charset="0"/>
                <a:cs typeface="Arial" pitchFamily="34" charset="0"/>
              </a:rPr>
              <a:t>?</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5117296.jpg"/>
          <p:cNvPicPr>
            <a:picLocks noChangeAspect="1"/>
          </p:cNvPicPr>
          <p:nvPr/>
        </p:nvPicPr>
        <p:blipFill>
          <a:blip r:embed="rId2" cstate="print"/>
          <a:stretch>
            <a:fillRect/>
          </a:stretch>
        </p:blipFill>
        <p:spPr>
          <a:xfrm>
            <a:off x="0" y="0"/>
            <a:ext cx="9144000" cy="6858000"/>
          </a:xfrm>
          <a:prstGeom prst="rect">
            <a:avLst/>
          </a:prstGeom>
        </p:spPr>
      </p:pic>
      <p:sp>
        <p:nvSpPr>
          <p:cNvPr id="2" name="TextBox 1"/>
          <p:cNvSpPr txBox="1"/>
          <p:nvPr/>
        </p:nvSpPr>
        <p:spPr>
          <a:xfrm>
            <a:off x="152400" y="4648200"/>
            <a:ext cx="8763000" cy="1938992"/>
          </a:xfrm>
          <a:prstGeom prst="rect">
            <a:avLst/>
          </a:prstGeom>
          <a:noFill/>
        </p:spPr>
        <p:txBody>
          <a:bodyPr wrap="square" rtlCol="0">
            <a:spAutoFit/>
          </a:bodyPr>
          <a:lstStyle/>
          <a:p>
            <a:pPr fontAlgn="base">
              <a:spcBef>
                <a:spcPct val="0"/>
              </a:spcBef>
              <a:spcAft>
                <a:spcPct val="0"/>
              </a:spcAft>
            </a:pPr>
            <a:r>
              <a:rPr lang="en-US" sz="2400" dirty="0" err="1">
                <a:solidFill>
                  <a:prstClr val="white"/>
                </a:solidFill>
                <a:latin typeface="Arial" pitchFamily="34" charset="0"/>
                <a:cs typeface="Arial" pitchFamily="34" charset="0"/>
              </a:rPr>
              <a:t>Bakken</a:t>
            </a:r>
            <a:r>
              <a:rPr lang="en-US" sz="2400" dirty="0">
                <a:solidFill>
                  <a:prstClr val="white"/>
                </a:solidFill>
                <a:latin typeface="Arial" pitchFamily="34" charset="0"/>
                <a:cs typeface="Arial" pitchFamily="34" charset="0"/>
              </a:rPr>
              <a:t> crude is a light “sweet” oil derived from the </a:t>
            </a:r>
            <a:r>
              <a:rPr lang="en-US" sz="2400" dirty="0" err="1">
                <a:solidFill>
                  <a:prstClr val="white"/>
                </a:solidFill>
                <a:latin typeface="Arial" pitchFamily="34" charset="0"/>
                <a:cs typeface="Arial" pitchFamily="34" charset="0"/>
              </a:rPr>
              <a:t>Bakken</a:t>
            </a:r>
            <a:r>
              <a:rPr lang="en-US" sz="2400" dirty="0">
                <a:solidFill>
                  <a:prstClr val="white"/>
                </a:solidFill>
                <a:latin typeface="Arial" pitchFamily="34" charset="0"/>
                <a:cs typeface="Arial" pitchFamily="34" charset="0"/>
              </a:rPr>
              <a:t> shale oil play in the northern Plains/Midwest.</a:t>
            </a:r>
          </a:p>
          <a:p>
            <a:pPr fontAlgn="base">
              <a:spcBef>
                <a:spcPct val="0"/>
              </a:spcBef>
              <a:spcAft>
                <a:spcPct val="0"/>
              </a:spcAft>
              <a:buFont typeface="Arial" pitchFamily="34" charset="0"/>
              <a:buChar char="•"/>
            </a:pPr>
            <a:r>
              <a:rPr lang="en-US" sz="2400" dirty="0">
                <a:solidFill>
                  <a:prstClr val="white"/>
                </a:solidFill>
                <a:latin typeface="Arial" pitchFamily="34" charset="0"/>
                <a:cs typeface="Arial" pitchFamily="34" charset="0"/>
              </a:rPr>
              <a:t>  Transported through Midwest primarily via rail</a:t>
            </a:r>
          </a:p>
          <a:p>
            <a:pPr fontAlgn="base">
              <a:spcBef>
                <a:spcPct val="0"/>
              </a:spcBef>
              <a:spcAft>
                <a:spcPct val="0"/>
              </a:spcAft>
              <a:buFont typeface="Arial" pitchFamily="34" charset="0"/>
              <a:buChar char="•"/>
            </a:pPr>
            <a:r>
              <a:rPr lang="en-US" sz="2400" dirty="0">
                <a:solidFill>
                  <a:prstClr val="white"/>
                </a:solidFill>
                <a:latin typeface="Arial" pitchFamily="34" charset="0"/>
                <a:cs typeface="Arial" pitchFamily="34" charset="0"/>
              </a:rPr>
              <a:t>  </a:t>
            </a:r>
            <a:r>
              <a:rPr lang="en-US" sz="2400" u="sng" dirty="0">
                <a:solidFill>
                  <a:prstClr val="white"/>
                </a:solidFill>
                <a:latin typeface="Arial" pitchFamily="34" charset="0"/>
                <a:cs typeface="Arial" pitchFamily="34" charset="0"/>
              </a:rPr>
              <a:t>Response consideration</a:t>
            </a:r>
            <a:r>
              <a:rPr lang="en-US" sz="2400" dirty="0">
                <a:solidFill>
                  <a:prstClr val="white"/>
                </a:solidFill>
                <a:latin typeface="Arial" pitchFamily="34" charset="0"/>
                <a:cs typeface="Arial" pitchFamily="34" charset="0"/>
              </a:rPr>
              <a:t>:  potentially more flammable during transport than other “conventional” crudes</a:t>
            </a:r>
          </a:p>
        </p:txBody>
      </p:sp>
      <p:cxnSp>
        <p:nvCxnSpPr>
          <p:cNvPr id="5" name="Straight Connector 4"/>
          <p:cNvCxnSpPr/>
          <p:nvPr/>
        </p:nvCxnSpPr>
        <p:spPr>
          <a:xfrm>
            <a:off x="381000" y="1143000"/>
            <a:ext cx="83058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6"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white"/>
                </a:solidFill>
                <a:latin typeface="Arial Black" pitchFamily="34" charset="0"/>
                <a:cs typeface="Arial" pitchFamily="34" charset="0"/>
              </a:rPr>
              <a:t>What is </a:t>
            </a:r>
            <a:r>
              <a:rPr lang="en-US" sz="2800" dirty="0" err="1">
                <a:solidFill>
                  <a:prstClr val="white"/>
                </a:solidFill>
                <a:latin typeface="Arial Black" pitchFamily="34" charset="0"/>
                <a:cs typeface="Arial" pitchFamily="34" charset="0"/>
              </a:rPr>
              <a:t>Bakken</a:t>
            </a:r>
            <a:r>
              <a:rPr lang="en-US" sz="2800" dirty="0">
                <a:solidFill>
                  <a:prstClr val="white"/>
                </a:solidFill>
                <a:latin typeface="Arial Black" pitchFamily="34" charset="0"/>
                <a:cs typeface="Arial" pitchFamily="34" charset="0"/>
              </a:rPr>
              <a:t> Crude?</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2" cstate="print"/>
          <a:srcRect/>
          <a:stretch>
            <a:fillRect/>
          </a:stretch>
        </p:blipFill>
        <p:spPr bwMode="auto">
          <a:xfrm>
            <a:off x="3816756" y="23"/>
            <a:ext cx="5327265" cy="6858001"/>
          </a:xfrm>
          <a:prstGeom prst="rect">
            <a:avLst/>
          </a:prstGeom>
          <a:noFill/>
          <a:ln w="9525">
            <a:noFill/>
            <a:miter lim="800000"/>
            <a:headEnd/>
            <a:tailEnd/>
          </a:ln>
        </p:spPr>
      </p:pic>
      <p:sp>
        <p:nvSpPr>
          <p:cNvPr id="3" name="Rectangle 2"/>
          <p:cNvSpPr>
            <a:spLocks noChangeArrowheads="1"/>
          </p:cNvSpPr>
          <p:nvPr/>
        </p:nvSpPr>
        <p:spPr bwMode="auto">
          <a:xfrm>
            <a:off x="304800" y="152400"/>
            <a:ext cx="3048000" cy="914400"/>
          </a:xfrm>
          <a:prstGeom prst="rect">
            <a:avLst/>
          </a:prstGeom>
          <a:noFill/>
          <a:ln w="9525">
            <a:noFill/>
            <a:miter lim="800000"/>
            <a:headEnd/>
            <a:tailEnd/>
          </a:ln>
        </p:spPr>
        <p:txBody>
          <a:bodyPr anchor="ctr"/>
          <a:lstStyle/>
          <a:p>
            <a:pPr fontAlgn="base">
              <a:spcBef>
                <a:spcPct val="0"/>
              </a:spcBef>
              <a:spcAft>
                <a:spcPct val="0"/>
              </a:spcAft>
            </a:pPr>
            <a:r>
              <a:rPr lang="en-US" sz="2400" dirty="0">
                <a:solidFill>
                  <a:prstClr val="black"/>
                </a:solidFill>
                <a:latin typeface="Arial Black" pitchFamily="34" charset="0"/>
                <a:cs typeface="Arial" pitchFamily="34" charset="0"/>
              </a:rPr>
              <a:t>Pipeline Spill Preparedness</a:t>
            </a:r>
          </a:p>
        </p:txBody>
      </p:sp>
      <p:cxnSp>
        <p:nvCxnSpPr>
          <p:cNvPr id="4" name="Straight Connector 3"/>
          <p:cNvCxnSpPr/>
          <p:nvPr/>
        </p:nvCxnSpPr>
        <p:spPr>
          <a:xfrm>
            <a:off x="381000" y="1066800"/>
            <a:ext cx="28956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5" name="TextBox 4"/>
          <p:cNvSpPr txBox="1"/>
          <p:nvPr/>
        </p:nvSpPr>
        <p:spPr>
          <a:xfrm>
            <a:off x="304800" y="1234439"/>
            <a:ext cx="3352800" cy="5478423"/>
          </a:xfrm>
          <a:prstGeom prst="rect">
            <a:avLst/>
          </a:prstGeom>
          <a:noFill/>
        </p:spPr>
        <p:txBody>
          <a:bodyPr wrap="square" rtlCol="0">
            <a:spAutoFit/>
          </a:bodyPr>
          <a:lstStyle/>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Pipelines are federally regulated by </a:t>
            </a:r>
            <a:r>
              <a:rPr lang="en-US" sz="1500" dirty="0" err="1">
                <a:solidFill>
                  <a:prstClr val="black"/>
                </a:solidFill>
                <a:latin typeface="Arial" pitchFamily="34" charset="0"/>
                <a:cs typeface="Arial" pitchFamily="34" charset="0"/>
              </a:rPr>
              <a:t>PHMSA</a:t>
            </a:r>
            <a:r>
              <a:rPr lang="en-US" sz="1500" dirty="0">
                <a:solidFill>
                  <a:prstClr val="black"/>
                </a:solidFill>
                <a:latin typeface="Arial" pitchFamily="34" charset="0"/>
                <a:cs typeface="Arial" pitchFamily="34" charset="0"/>
              </a:rPr>
              <a:t> (U.S.) &amp; National Energy Board (Canada)</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Wide range of products transported via pipeline, including traditional &amp; “unconventional” crudes like </a:t>
            </a:r>
            <a:r>
              <a:rPr lang="en-US" sz="1500" dirty="0" err="1">
                <a:solidFill>
                  <a:prstClr val="black"/>
                </a:solidFill>
                <a:latin typeface="Arial" pitchFamily="34" charset="0"/>
                <a:cs typeface="Arial" pitchFamily="34" charset="0"/>
              </a:rPr>
              <a:t>dilbit</a:t>
            </a:r>
            <a:endParaRPr lang="en-US" sz="1500" dirty="0">
              <a:solidFill>
                <a:prstClr val="black"/>
              </a:solidFill>
              <a:latin typeface="Arial" pitchFamily="34" charset="0"/>
              <a:cs typeface="Arial" pitchFamily="34" charset="0"/>
            </a:endParaRP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U. S. Coast Guard not involved in pipeline regulation, but responds to spills within Coastal Zone under National Contingency Plan</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Full scale Preparedness for Response Exercise Program (PREP) exercise with Enbridge completed September 2014</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Table top PREP exercise with Enbridge (&amp; Canadians) completed May 2015 at Port Huron/Sarnia</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Full scale PREP exercise with Enbridge </a:t>
            </a:r>
            <a:r>
              <a:rPr lang="en-US" sz="1500">
                <a:solidFill>
                  <a:prstClr val="black"/>
                </a:solidFill>
                <a:latin typeface="Arial" pitchFamily="34" charset="0"/>
                <a:cs typeface="Arial" pitchFamily="34" charset="0"/>
              </a:rPr>
              <a:t>completed in September </a:t>
            </a:r>
            <a:r>
              <a:rPr lang="en-US" sz="1500" dirty="0">
                <a:solidFill>
                  <a:prstClr val="black"/>
                </a:solidFill>
                <a:latin typeface="Arial" pitchFamily="34" charset="0"/>
                <a:cs typeface="Arial" pitchFamily="34" charset="0"/>
              </a:rPr>
              <a:t>2015 at Straits of Mackinac</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0" y="79124"/>
            <a:ext cx="9144000" cy="1143000"/>
          </a:xfrm>
        </p:spPr>
        <p:txBody>
          <a:bodyPr>
            <a:noAutofit/>
          </a:bodyPr>
          <a:lstStyle/>
          <a:p>
            <a:pPr algn="l"/>
            <a:r>
              <a:rPr lang="en-US" sz="2800" dirty="0" smtClean="0">
                <a:latin typeface="Arial Black" pitchFamily="34" charset="0"/>
              </a:rPr>
              <a:t>Railroad Spill Preparedness </a:t>
            </a:r>
            <a:r>
              <a:rPr lang="en-US" sz="2800" i="1" dirty="0">
                <a:solidFill>
                  <a:srgbClr val="002F80"/>
                </a:solidFill>
                <a:latin typeface="Times New Roman" pitchFamily="18" charset="0"/>
              </a:rPr>
              <a:t/>
            </a:r>
            <a:br>
              <a:rPr lang="en-US" sz="2800" i="1" dirty="0">
                <a:solidFill>
                  <a:srgbClr val="002F80"/>
                </a:solidFill>
                <a:latin typeface="Times New Roman" pitchFamily="18" charset="0"/>
              </a:rPr>
            </a:br>
            <a:r>
              <a:rPr lang="en-US" sz="2800" dirty="0">
                <a:solidFill>
                  <a:srgbClr val="002F80"/>
                </a:solidFill>
                <a:latin typeface="Times New Roman" pitchFamily="18" charset="0"/>
              </a:rPr>
              <a:t>Navigable Waterways within ½ Mile of </a:t>
            </a:r>
            <a:r>
              <a:rPr lang="en-US" sz="2800" dirty="0" err="1" smtClean="0">
                <a:solidFill>
                  <a:srgbClr val="002F80"/>
                </a:solidFill>
                <a:latin typeface="Times New Roman" pitchFamily="18" charset="0"/>
              </a:rPr>
              <a:t>Bakken</a:t>
            </a:r>
            <a:r>
              <a:rPr lang="en-US" sz="2800" dirty="0" smtClean="0">
                <a:solidFill>
                  <a:srgbClr val="002F80"/>
                </a:solidFill>
                <a:latin typeface="Times New Roman" pitchFamily="18" charset="0"/>
              </a:rPr>
              <a:t> Rail </a:t>
            </a:r>
            <a:r>
              <a:rPr lang="en-US" sz="2800" dirty="0">
                <a:solidFill>
                  <a:srgbClr val="002F80"/>
                </a:solidFill>
                <a:latin typeface="Times New Roman" pitchFamily="18" charset="0"/>
              </a:rPr>
              <a:t>Line</a:t>
            </a:r>
            <a:endParaRPr lang="en-US" sz="3200" dirty="0">
              <a:solidFill>
                <a:srgbClr val="002F80"/>
              </a:solidFill>
              <a:latin typeface="Times New Roman" pitchFamily="18" charset="0"/>
            </a:endParaRPr>
          </a:p>
        </p:txBody>
      </p:sp>
      <p:pic>
        <p:nvPicPr>
          <p:cNvPr id="1026" name="Picture 2"/>
          <p:cNvPicPr>
            <a:picLocks noChangeAspect="1" noChangeArrowheads="1"/>
          </p:cNvPicPr>
          <p:nvPr/>
        </p:nvPicPr>
        <p:blipFill>
          <a:blip r:embed="rId2" cstate="print">
            <a:extLst>
              <a:ext uri="{28A0092B-C50C-407E-A947-70E740481C1C}">
                <a14:useLocalDpi xmlns="" xmlns:a14="http://schemas.microsoft.com/office/drawing/2010/main" val="0"/>
              </a:ext>
            </a:extLst>
          </a:blip>
          <a:srcRect/>
          <a:stretch>
            <a:fillRect/>
          </a:stretch>
        </p:blipFill>
        <p:spPr bwMode="auto">
          <a:xfrm>
            <a:off x="128090" y="1094232"/>
            <a:ext cx="8886825" cy="5687568"/>
          </a:xfrm>
          <a:prstGeom prst="rect">
            <a:avLst/>
          </a:prstGeom>
          <a:noFill/>
          <a:ln>
            <a:noFill/>
          </a:ln>
          <a:effectLst/>
          <a:extLst>
            <a:ext uri="{909E8E84-426E-40DD-AFC4-6F175D3DCCD1}">
              <a14:hiddenFill xmlns="" xmlns:a14="http://schemas.microsoft.com/office/drawing/2010/main">
                <a:solidFill>
                  <a:schemeClr val="accent1"/>
                </a:solidFill>
              </a14:hiddenFill>
            </a:ext>
            <a:ext uri="{91240B29-F687-4F45-9708-019B960494DF}">
              <a14:hiddenLine xmlns="" xmlns:a14="http://schemas.microsoft.com/office/drawing/2010/main" w="9525">
                <a:solidFill>
                  <a:schemeClr val="tx1"/>
                </a:solidFill>
                <a:miter lim="800000"/>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304800" y="1234482"/>
            <a:ext cx="3581400" cy="4632037"/>
          </a:xfrm>
          <a:prstGeom prst="rect">
            <a:avLst/>
          </a:prstGeom>
          <a:solidFill>
            <a:schemeClr val="bg1"/>
          </a:solidFill>
        </p:spPr>
        <p:txBody>
          <a:bodyPr wrap="square" rtlCol="0">
            <a:spAutoFit/>
          </a:bodyPr>
          <a:lstStyle/>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Railroads are federally regulated by Federal Railroad Administration (U.S.) and Transport Canada (Canada)</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Primary concern is exponential increase in rail transport of </a:t>
            </a:r>
            <a:r>
              <a:rPr lang="en-US" sz="1500" dirty="0" err="1">
                <a:solidFill>
                  <a:prstClr val="black"/>
                </a:solidFill>
                <a:latin typeface="Arial" pitchFamily="34" charset="0"/>
                <a:cs typeface="Arial" pitchFamily="34" charset="0"/>
              </a:rPr>
              <a:t>Bakken</a:t>
            </a:r>
            <a:r>
              <a:rPr lang="en-US" sz="1500" dirty="0">
                <a:solidFill>
                  <a:prstClr val="black"/>
                </a:solidFill>
                <a:latin typeface="Arial" pitchFamily="34" charset="0"/>
                <a:cs typeface="Arial" pitchFamily="34" charset="0"/>
              </a:rPr>
              <a:t> crude</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U. S. Coast Guard not involved in railroad regulation, but responds to spills within Coastal Zone under National Contingency Plan</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Table top Preparedness for Response Exercise Program (PREP) exercise with Norfolk Southern completed September 2013 by CG Sector Detroit</a:t>
            </a:r>
          </a:p>
          <a:p>
            <a:pPr fontAlgn="base">
              <a:spcBef>
                <a:spcPct val="0"/>
              </a:spcBef>
              <a:spcAft>
                <a:spcPts val="1200"/>
              </a:spcAft>
              <a:buFont typeface="Arial" pitchFamily="34" charset="0"/>
              <a:buChar char="•"/>
            </a:pPr>
            <a:r>
              <a:rPr lang="en-US" sz="1500" dirty="0">
                <a:solidFill>
                  <a:prstClr val="black"/>
                </a:solidFill>
                <a:latin typeface="Arial" pitchFamily="34" charset="0"/>
                <a:cs typeface="Arial" pitchFamily="34" charset="0"/>
              </a:rPr>
              <a:t> </a:t>
            </a:r>
            <a:r>
              <a:rPr lang="en-US" sz="1500" dirty="0" err="1">
                <a:solidFill>
                  <a:prstClr val="black"/>
                </a:solidFill>
                <a:latin typeface="Arial" pitchFamily="34" charset="0"/>
                <a:cs typeface="Arial" pitchFamily="34" charset="0"/>
              </a:rPr>
              <a:t>FRA</a:t>
            </a:r>
            <a:r>
              <a:rPr lang="en-US" sz="1500" dirty="0">
                <a:solidFill>
                  <a:prstClr val="black"/>
                </a:solidFill>
                <a:latin typeface="Arial" pitchFamily="34" charset="0"/>
                <a:cs typeface="Arial" pitchFamily="34" charset="0"/>
              </a:rPr>
              <a:t> participated in USCG/EPA’s 2014 Regional Response Team meeting for pollution preparedness</a:t>
            </a:r>
          </a:p>
        </p:txBody>
      </p:sp>
    </p:spTree>
    <p:extLst>
      <p:ext uri="{BB962C8B-B14F-4D97-AF65-F5344CB8AC3E}">
        <p14:creationId xmlns="" xmlns:p14="http://schemas.microsoft.com/office/powerpoint/2010/main" val="1986776374"/>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PIC_0008.JPG"/>
          <p:cNvPicPr>
            <a:picLocks noChangeAspect="1"/>
          </p:cNvPicPr>
          <p:nvPr/>
        </p:nvPicPr>
        <p:blipFill>
          <a:blip r:embed="rId3" cstate="print"/>
          <a:stretch>
            <a:fillRect/>
          </a:stretch>
        </p:blipFill>
        <p:spPr>
          <a:xfrm>
            <a:off x="0" y="0"/>
            <a:ext cx="9144000" cy="6858000"/>
          </a:xfrm>
          <a:prstGeom prst="rect">
            <a:avLst/>
          </a:prstGeom>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black"/>
                </a:solidFill>
                <a:latin typeface="Arial Black" pitchFamily="34" charset="0"/>
                <a:cs typeface="Arial" pitchFamily="34" charset="0"/>
              </a:rPr>
              <a:t>Response to Heavy Oil Spills</a:t>
            </a:r>
          </a:p>
        </p:txBody>
      </p:sp>
      <p:cxnSp>
        <p:nvCxnSpPr>
          <p:cNvPr id="9" name="Straight Connector 8"/>
          <p:cNvCxnSpPr/>
          <p:nvPr/>
        </p:nvCxnSpPr>
        <p:spPr>
          <a:xfrm>
            <a:off x="381000" y="1143000"/>
            <a:ext cx="8305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0" y="6400805"/>
            <a:ext cx="9144000" cy="276999"/>
          </a:xfrm>
          <a:prstGeom prst="rect">
            <a:avLst/>
          </a:prstGeom>
          <a:noFill/>
        </p:spPr>
        <p:txBody>
          <a:bodyPr wrap="square" rtlCol="0">
            <a:spAutoFit/>
          </a:bodyPr>
          <a:lstStyle/>
          <a:p>
            <a:pPr algn="ctr" fontAlgn="base">
              <a:spcBef>
                <a:spcPct val="0"/>
              </a:spcBef>
              <a:spcAft>
                <a:spcPct val="0"/>
              </a:spcAft>
            </a:pPr>
            <a:r>
              <a:rPr lang="en-US" sz="1200" b="1" dirty="0">
                <a:solidFill>
                  <a:prstClr val="black"/>
                </a:solidFill>
                <a:latin typeface="Arial Black" pitchFamily="34" charset="0"/>
                <a:cs typeface="Arial" pitchFamily="34" charset="0"/>
              </a:rPr>
              <a:t>Coast Guard 2012 cooperative boom deployment with EPA’s </a:t>
            </a:r>
            <a:r>
              <a:rPr lang="en-US" sz="1200" b="1" i="1" dirty="0">
                <a:solidFill>
                  <a:prstClr val="black"/>
                </a:solidFill>
                <a:latin typeface="Arial Black" pitchFamily="34" charset="0"/>
                <a:cs typeface="Arial" pitchFamily="34" charset="0"/>
              </a:rPr>
              <a:t>Lake Guardian </a:t>
            </a:r>
            <a:r>
              <a:rPr lang="en-US" sz="1200" b="1" dirty="0">
                <a:solidFill>
                  <a:prstClr val="black"/>
                </a:solidFill>
                <a:latin typeface="Arial Black" pitchFamily="34" charset="0"/>
                <a:cs typeface="Arial" pitchFamily="34" charset="0"/>
              </a:rPr>
              <a:t>on Lake Michigan</a:t>
            </a:r>
            <a:endParaRPr lang="en-US" sz="1200" b="1" i="1" dirty="0">
              <a:solidFill>
                <a:prstClr val="black"/>
              </a:solidFill>
              <a:latin typeface="Arial Black" pitchFamily="34" charset="0"/>
              <a:cs typeface="Arial" pitchFamily="34" charset="0"/>
            </a:endParaRPr>
          </a:p>
        </p:txBody>
      </p:sp>
      <p:sp>
        <p:nvSpPr>
          <p:cNvPr id="10" name="TextBox 9"/>
          <p:cNvSpPr txBox="1"/>
          <p:nvPr/>
        </p:nvSpPr>
        <p:spPr>
          <a:xfrm>
            <a:off x="228600" y="4572056"/>
            <a:ext cx="4267200" cy="1831271"/>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Well-established system of public/ private environmental response under National Contingency Plan</a:t>
            </a:r>
          </a:p>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Existing contingency planning &amp; response systems also apply to heavy oil spill response</a:t>
            </a:r>
          </a:p>
        </p:txBody>
      </p:sp>
      <p:sp>
        <p:nvSpPr>
          <p:cNvPr id="12" name="TextBox 11"/>
          <p:cNvSpPr txBox="1"/>
          <p:nvPr/>
        </p:nvSpPr>
        <p:spPr>
          <a:xfrm>
            <a:off x="4648200" y="5105400"/>
            <a:ext cx="4267200" cy="923330"/>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i="1" dirty="0">
                <a:solidFill>
                  <a:prstClr val="black"/>
                </a:solidFill>
                <a:latin typeface="Times New Roman" pitchFamily="18" charset="0"/>
                <a:cs typeface="Times New Roman" pitchFamily="18" charset="0"/>
              </a:rPr>
              <a:t> The gap:  methods of dealing with submerged oil in open-water scenario require development</a:t>
            </a:r>
          </a:p>
        </p:txBody>
      </p:sp>
      <p:sp>
        <p:nvSpPr>
          <p:cNvPr id="8" name="TextBox 7"/>
          <p:cNvSpPr txBox="1"/>
          <p:nvPr/>
        </p:nvSpPr>
        <p:spPr>
          <a:xfrm>
            <a:off x="4419600" y="1295456"/>
            <a:ext cx="4267200" cy="646331"/>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Possess experience with sinking oil spills, especially in near-shore &amp; </a:t>
            </a:r>
            <a:r>
              <a:rPr lang="en-US" dirty="0" err="1">
                <a:solidFill>
                  <a:prstClr val="black"/>
                </a:solidFill>
                <a:latin typeface="Times New Roman" pitchFamily="18" charset="0"/>
                <a:cs typeface="Times New Roman" pitchFamily="18" charset="0"/>
              </a:rPr>
              <a:t>riverine</a:t>
            </a:r>
            <a:r>
              <a:rPr lang="en-US" dirty="0">
                <a:solidFill>
                  <a:prstClr val="black"/>
                </a:solidFill>
                <a:latin typeface="Times New Roman" pitchFamily="18" charset="0"/>
                <a:cs typeface="Times New Roman" pitchFamily="18" charset="0"/>
              </a:rPr>
              <a:t> incidents</a:t>
            </a:r>
          </a:p>
        </p:txBody>
      </p:sp>
      <p:sp>
        <p:nvSpPr>
          <p:cNvPr id="13" name="TextBox 12"/>
          <p:cNvSpPr txBox="1"/>
          <p:nvPr/>
        </p:nvSpPr>
        <p:spPr>
          <a:xfrm>
            <a:off x="228600" y="1295400"/>
            <a:ext cx="4267200" cy="923330"/>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Table-top and full-scale exercises annually with federal, state, local, tribal &amp; international reps</a:t>
            </a:r>
          </a:p>
        </p:txBody>
      </p:sp>
    </p:spTree>
  </p:cSld>
  <p:clrMapOvr>
    <a:masterClrMapping/>
  </p:clrMapOvr>
  <p:transition/>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0" name="Picture 2"/>
          <p:cNvPicPr>
            <a:picLocks noChangeAspect="1" noChangeArrowheads="1"/>
          </p:cNvPicPr>
          <p:nvPr/>
        </p:nvPicPr>
        <p:blipFill>
          <a:blip r:embed="rId3" cstate="print"/>
          <a:srcRect/>
          <a:stretch>
            <a:fillRect/>
          </a:stretch>
        </p:blipFill>
        <p:spPr bwMode="auto">
          <a:xfrm>
            <a:off x="381000" y="1295400"/>
            <a:ext cx="3352800" cy="2743200"/>
          </a:xfrm>
          <a:prstGeom prst="rect">
            <a:avLst/>
          </a:prstGeom>
          <a:noFill/>
          <a:ln w="9525">
            <a:solidFill>
              <a:schemeClr val="tx1"/>
            </a:solidFill>
            <a:miter lim="800000"/>
            <a:headEnd/>
            <a:tailEnd/>
          </a:ln>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black"/>
                </a:solidFill>
                <a:latin typeface="Arial Black" pitchFamily="34" charset="0"/>
                <a:cs typeface="Arial" pitchFamily="34" charset="0"/>
              </a:rPr>
              <a:t>Response to Heavy Oil Spills - Technology</a:t>
            </a:r>
          </a:p>
        </p:txBody>
      </p:sp>
      <p:cxnSp>
        <p:nvCxnSpPr>
          <p:cNvPr id="9" name="Straight Connector 8"/>
          <p:cNvCxnSpPr/>
          <p:nvPr/>
        </p:nvCxnSpPr>
        <p:spPr>
          <a:xfrm>
            <a:off x="381000" y="1143000"/>
            <a:ext cx="8305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0" y="4114805"/>
            <a:ext cx="9144000" cy="276999"/>
          </a:xfrm>
          <a:prstGeom prst="rect">
            <a:avLst/>
          </a:prstGeom>
          <a:noFill/>
        </p:spPr>
        <p:txBody>
          <a:bodyPr wrap="square" rtlCol="0">
            <a:spAutoFit/>
          </a:bodyPr>
          <a:lstStyle/>
          <a:p>
            <a:pPr algn="ctr" fontAlgn="base">
              <a:spcBef>
                <a:spcPct val="0"/>
              </a:spcBef>
              <a:spcAft>
                <a:spcPct val="0"/>
              </a:spcAft>
            </a:pPr>
            <a:r>
              <a:rPr lang="en-US" sz="1200" dirty="0">
                <a:solidFill>
                  <a:prstClr val="black"/>
                </a:solidFill>
                <a:latin typeface="Bookman Old Style" pitchFamily="18" charset="0"/>
                <a:cs typeface="Arial" pitchFamily="34" charset="0"/>
              </a:rPr>
              <a:t>Oil spill removal organization (</a:t>
            </a:r>
            <a:r>
              <a:rPr lang="en-US" sz="1200" dirty="0" err="1">
                <a:solidFill>
                  <a:prstClr val="black"/>
                </a:solidFill>
                <a:latin typeface="Bookman Old Style" pitchFamily="18" charset="0"/>
                <a:cs typeface="Arial" pitchFamily="34" charset="0"/>
              </a:rPr>
              <a:t>OSRO</a:t>
            </a:r>
            <a:r>
              <a:rPr lang="en-US" sz="1200" dirty="0">
                <a:solidFill>
                  <a:prstClr val="black"/>
                </a:solidFill>
                <a:latin typeface="Bookman Old Style" pitchFamily="18" charset="0"/>
                <a:cs typeface="Arial" pitchFamily="34" charset="0"/>
              </a:rPr>
              <a:t>) heavy oil removal technologies</a:t>
            </a:r>
            <a:endParaRPr lang="en-US" sz="1200" i="1" dirty="0">
              <a:solidFill>
                <a:prstClr val="black"/>
              </a:solidFill>
              <a:latin typeface="Bookman Old Style" pitchFamily="18" charset="0"/>
              <a:cs typeface="Arial" pitchFamily="34" charset="0"/>
            </a:endParaRPr>
          </a:p>
        </p:txBody>
      </p:sp>
      <p:sp>
        <p:nvSpPr>
          <p:cNvPr id="10" name="TextBox 9"/>
          <p:cNvSpPr txBox="1"/>
          <p:nvPr/>
        </p:nvSpPr>
        <p:spPr>
          <a:xfrm>
            <a:off x="228600" y="4572045"/>
            <a:ext cx="4267200" cy="1200329"/>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Three studies conducted (2009, 2012, 2013) by Coast Guard Research &amp; Development Center on heavy/ submerged oil detection &amp; recovery</a:t>
            </a:r>
          </a:p>
        </p:txBody>
      </p:sp>
      <p:pic>
        <p:nvPicPr>
          <p:cNvPr id="32771" name="Picture 3"/>
          <p:cNvPicPr>
            <a:picLocks noChangeAspect="1" noChangeArrowheads="1"/>
          </p:cNvPicPr>
          <p:nvPr/>
        </p:nvPicPr>
        <p:blipFill>
          <a:blip r:embed="rId4" cstate="print"/>
          <a:srcRect/>
          <a:stretch>
            <a:fillRect/>
          </a:stretch>
        </p:blipFill>
        <p:spPr bwMode="auto">
          <a:xfrm>
            <a:off x="3886200" y="1295400"/>
            <a:ext cx="4876800" cy="2771776"/>
          </a:xfrm>
          <a:prstGeom prst="rect">
            <a:avLst/>
          </a:prstGeom>
          <a:noFill/>
          <a:ln w="9525">
            <a:noFill/>
            <a:miter lim="800000"/>
            <a:headEnd/>
            <a:tailEnd/>
          </a:ln>
        </p:spPr>
      </p:pic>
      <p:sp>
        <p:nvSpPr>
          <p:cNvPr id="11" name="TextBox 10"/>
          <p:cNvSpPr txBox="1"/>
          <p:nvPr/>
        </p:nvSpPr>
        <p:spPr>
          <a:xfrm>
            <a:off x="4543100" y="4553666"/>
            <a:ext cx="4267200" cy="646331"/>
          </a:xfrm>
          <a:prstGeom prst="rect">
            <a:avLst/>
          </a:prstGeom>
          <a:noFill/>
        </p:spPr>
        <p:txBody>
          <a:bodyPr wrap="square" rtlCol="0">
            <a:spAutoFit/>
          </a:bodyPr>
          <a:lstStyle/>
          <a:p>
            <a:pPr fontAlgn="base">
              <a:spcBef>
                <a:spcPct val="0"/>
              </a:spcBef>
              <a:spcAft>
                <a:spcPts val="600"/>
              </a:spcAft>
              <a:buFont typeface="Arial" pitchFamily="34" charset="0"/>
              <a:buChar char="•"/>
            </a:pPr>
            <a:r>
              <a:rPr lang="en-US" dirty="0">
                <a:solidFill>
                  <a:prstClr val="black"/>
                </a:solidFill>
                <a:latin typeface="Times New Roman" pitchFamily="18" charset="0"/>
                <a:cs typeface="Times New Roman" pitchFamily="18" charset="0"/>
              </a:rPr>
              <a:t> Limited </a:t>
            </a:r>
            <a:r>
              <a:rPr lang="en-US" dirty="0" err="1">
                <a:solidFill>
                  <a:prstClr val="black"/>
                </a:solidFill>
                <a:latin typeface="Times New Roman" pitchFamily="18" charset="0"/>
                <a:cs typeface="Times New Roman" pitchFamily="18" charset="0"/>
              </a:rPr>
              <a:t>OSRO</a:t>
            </a:r>
            <a:r>
              <a:rPr lang="en-US" dirty="0">
                <a:solidFill>
                  <a:prstClr val="black"/>
                </a:solidFill>
                <a:latin typeface="Times New Roman" pitchFamily="18" charset="0"/>
                <a:cs typeface="Times New Roman" pitchFamily="18" charset="0"/>
              </a:rPr>
              <a:t> heavy/submerged oil capability in deep water environment exists</a:t>
            </a:r>
          </a:p>
        </p:txBody>
      </p:sp>
    </p:spTree>
  </p:cSld>
  <p:clrMapOvr>
    <a:masterClrMapping/>
  </p:clrMapOvr>
  <p:transition/>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2013-11-18 3448.jpg"/>
          <p:cNvPicPr>
            <a:picLocks noChangeAspect="1"/>
          </p:cNvPicPr>
          <p:nvPr/>
        </p:nvPicPr>
        <p:blipFill>
          <a:blip r:embed="rId2" cstate="print"/>
          <a:stretch>
            <a:fillRect/>
          </a:stretch>
        </p:blipFill>
        <p:spPr>
          <a:xfrm>
            <a:off x="0" y="0"/>
            <a:ext cx="9144000" cy="6857999"/>
          </a:xfrm>
          <a:prstGeom prst="rect">
            <a:avLst/>
          </a:prstGeom>
        </p:spPr>
      </p:pic>
      <p:sp>
        <p:nvSpPr>
          <p:cNvPr id="5" name="Rectangle 3"/>
          <p:cNvSpPr>
            <a:spLocks noChangeArrowheads="1"/>
          </p:cNvSpPr>
          <p:nvPr/>
        </p:nvSpPr>
        <p:spPr bwMode="auto">
          <a:xfrm>
            <a:off x="304800" y="152400"/>
            <a:ext cx="8686800" cy="914400"/>
          </a:xfrm>
          <a:prstGeom prst="rect">
            <a:avLst/>
          </a:prstGeom>
          <a:noFill/>
          <a:ln w="9525">
            <a:noFill/>
            <a:miter lim="800000"/>
            <a:headEnd/>
            <a:tailEnd/>
          </a:ln>
        </p:spPr>
        <p:txBody>
          <a:bodyPr anchor="ctr"/>
          <a:lstStyle/>
          <a:p>
            <a:r>
              <a:rPr lang="en-US" sz="2800" dirty="0" smtClean="0">
                <a:solidFill>
                  <a:srgbClr val="002060"/>
                </a:solidFill>
                <a:latin typeface="Arial Black" pitchFamily="34" charset="0"/>
              </a:rPr>
              <a:t>Search and Rescue</a:t>
            </a:r>
            <a:endParaRPr lang="en-US" sz="2800" dirty="0">
              <a:solidFill>
                <a:srgbClr val="002060"/>
              </a:solidFill>
              <a:latin typeface="Arial Black" pitchFamily="34" charset="0"/>
            </a:endParaRPr>
          </a:p>
        </p:txBody>
      </p:sp>
      <p:cxnSp>
        <p:nvCxnSpPr>
          <p:cNvPr id="7" name="Straight Connector 6"/>
          <p:cNvCxnSpPr/>
          <p:nvPr/>
        </p:nvCxnSpPr>
        <p:spPr>
          <a:xfrm>
            <a:off x="381000" y="914400"/>
            <a:ext cx="8305800" cy="0"/>
          </a:xfrm>
          <a:prstGeom prst="line">
            <a:avLst/>
          </a:prstGeom>
          <a:ln>
            <a:solidFill>
              <a:srgbClr val="002060"/>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98C9B06F-8F4B-416C-95F8-603C8E59AFEC}" type="slidenum">
              <a:rPr lang="en-US"/>
              <a:pPr/>
              <a:t>38</a:t>
            </a:fld>
            <a:endParaRPr lang="en-US"/>
          </a:p>
        </p:txBody>
      </p:sp>
      <p:pic>
        <p:nvPicPr>
          <p:cNvPr id="308226" name="Picture 2"/>
          <p:cNvPicPr>
            <a:picLocks noChangeAspect="1" noChangeArrowheads="1"/>
          </p:cNvPicPr>
          <p:nvPr/>
        </p:nvPicPr>
        <p:blipFill>
          <a:blip r:embed="rId2" cstate="print"/>
          <a:srcRect/>
          <a:stretch>
            <a:fillRect/>
          </a:stretch>
        </p:blipFill>
        <p:spPr bwMode="auto">
          <a:xfrm>
            <a:off x="0" y="0"/>
            <a:ext cx="9144000" cy="6831013"/>
          </a:xfrm>
          <a:prstGeom prst="rect">
            <a:avLst/>
          </a:prstGeom>
          <a:noFill/>
          <a:ln w="9525">
            <a:noFill/>
            <a:miter lim="800000"/>
            <a:headEnd/>
            <a:tailEnd/>
          </a:ln>
          <a:effectLst/>
        </p:spPr>
      </p:pic>
      <p:sp>
        <p:nvSpPr>
          <p:cNvPr id="4" name="TextBox 3"/>
          <p:cNvSpPr txBox="1"/>
          <p:nvPr/>
        </p:nvSpPr>
        <p:spPr>
          <a:xfrm>
            <a:off x="4572000" y="1219200"/>
            <a:ext cx="3581400" cy="1938992"/>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err="1">
                <a:solidFill>
                  <a:srgbClr val="070000"/>
                </a:solidFill>
              </a:rPr>
              <a:t>GLERL</a:t>
            </a:r>
            <a:r>
              <a:rPr lang="en-US" sz="2400" dirty="0">
                <a:solidFill>
                  <a:srgbClr val="070000"/>
                </a:solidFill>
              </a:rPr>
              <a:t> wind &amp; current data used for drift &amp; search planning.  S. Lake Michigan example (next 8 slides)</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0998FEC0-CD71-40DF-8BEA-8434654BA428}" type="slidenum">
              <a:rPr lang="en-US"/>
              <a:pPr/>
              <a:t>39</a:t>
            </a:fld>
            <a:endParaRPr lang="en-US"/>
          </a:p>
        </p:txBody>
      </p:sp>
      <p:pic>
        <p:nvPicPr>
          <p:cNvPr id="307202"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srgbClr val="002060"/>
                </a:solidFill>
                <a:latin typeface="Arial Black" pitchFamily="34" charset="0"/>
                <a:ea typeface="ＭＳ Ｐゴシック" pitchFamily="-110" charset="-128"/>
                <a:cs typeface="Arial" pitchFamily="34" charset="0"/>
              </a:rPr>
              <a:t>Massive trade</a:t>
            </a:r>
          </a:p>
        </p:txBody>
      </p:sp>
      <p:cxnSp>
        <p:nvCxnSpPr>
          <p:cNvPr id="9" name="Straight Connector 8"/>
          <p:cNvCxnSpPr/>
          <p:nvPr/>
        </p:nvCxnSpPr>
        <p:spPr>
          <a:xfrm>
            <a:off x="381000" y="1143000"/>
            <a:ext cx="8305800" cy="0"/>
          </a:xfrm>
          <a:prstGeom prst="line">
            <a:avLst/>
          </a:prstGeom>
          <a:ln/>
        </p:spPr>
        <p:style>
          <a:lnRef idx="1">
            <a:schemeClr val="dk1"/>
          </a:lnRef>
          <a:fillRef idx="0">
            <a:schemeClr val="dk1"/>
          </a:fillRef>
          <a:effectRef idx="0">
            <a:schemeClr val="dk1"/>
          </a:effectRef>
          <a:fontRef idx="minor">
            <a:schemeClr val="tx1"/>
          </a:fontRef>
        </p:style>
      </p:cxnSp>
      <p:pic>
        <p:nvPicPr>
          <p:cNvPr id="7172" name="Picture 4" descr="http://www.thetrucker.com/GetNewsPhoto.ashx?photoID=14553&amp;width=240"/>
          <p:cNvPicPr>
            <a:picLocks noChangeAspect="1" noChangeArrowheads="1"/>
          </p:cNvPicPr>
          <p:nvPr/>
        </p:nvPicPr>
        <p:blipFill>
          <a:blip r:embed="rId3" cstate="print"/>
          <a:srcRect/>
          <a:stretch>
            <a:fillRect/>
          </a:stretch>
        </p:blipFill>
        <p:spPr bwMode="auto">
          <a:xfrm>
            <a:off x="258540" y="1333505"/>
            <a:ext cx="2175028" cy="2800348"/>
          </a:xfrm>
          <a:prstGeom prst="rect">
            <a:avLst/>
          </a:prstGeom>
          <a:noFill/>
          <a:effectLst>
            <a:outerShdw blurRad="50800" dist="38100" dir="2700000" sx="103000" sy="103000" algn="tl" rotWithShape="0">
              <a:prstClr val="black">
                <a:alpha val="40000"/>
              </a:prstClr>
            </a:outerShdw>
          </a:effectLst>
        </p:spPr>
      </p:pic>
      <p:pic>
        <p:nvPicPr>
          <p:cNvPr id="7174" name="Picture 6" descr="http://images.publicradio.org/content/2008/11/25/20081125_americancentury_33.jpg"/>
          <p:cNvPicPr>
            <a:picLocks noChangeAspect="1" noChangeArrowheads="1"/>
          </p:cNvPicPr>
          <p:nvPr/>
        </p:nvPicPr>
        <p:blipFill>
          <a:blip r:embed="rId4" cstate="print"/>
          <a:srcRect/>
          <a:stretch>
            <a:fillRect/>
          </a:stretch>
        </p:blipFill>
        <p:spPr bwMode="auto">
          <a:xfrm>
            <a:off x="2596266" y="1366160"/>
            <a:ext cx="3997777" cy="2767692"/>
          </a:xfrm>
          <a:prstGeom prst="rect">
            <a:avLst/>
          </a:prstGeom>
          <a:noFill/>
          <a:effectLst>
            <a:outerShdw blurRad="50800" dist="38100" dir="2700000" sx="103000" sy="103000" algn="tl" rotWithShape="0">
              <a:prstClr val="black">
                <a:alpha val="40000"/>
              </a:prstClr>
            </a:outerShdw>
          </a:effectLst>
        </p:spPr>
      </p:pic>
      <p:pic>
        <p:nvPicPr>
          <p:cNvPr id="7178" name="Picture 10" descr="http://farm1.static.flickr.com/6/5883306_18e25797b5.jpg"/>
          <p:cNvPicPr>
            <a:picLocks noChangeAspect="1" noChangeArrowheads="1"/>
          </p:cNvPicPr>
          <p:nvPr/>
        </p:nvPicPr>
        <p:blipFill>
          <a:blip r:embed="rId5" cstate="print"/>
          <a:srcRect/>
          <a:stretch>
            <a:fillRect/>
          </a:stretch>
        </p:blipFill>
        <p:spPr bwMode="auto">
          <a:xfrm>
            <a:off x="6788268" y="1374327"/>
            <a:ext cx="2069646" cy="2759528"/>
          </a:xfrm>
          <a:prstGeom prst="rect">
            <a:avLst/>
          </a:prstGeom>
          <a:noFill/>
          <a:effectLst>
            <a:outerShdw blurRad="50800" dist="38100" dir="2700000" sx="103000" sy="103000" algn="tl" rotWithShape="0">
              <a:prstClr val="black">
                <a:alpha val="40000"/>
              </a:prstClr>
            </a:outerShdw>
          </a:effectLst>
        </p:spPr>
      </p:pic>
      <p:sp>
        <p:nvSpPr>
          <p:cNvPr id="10" name="TextBox 9"/>
          <p:cNvSpPr txBox="1"/>
          <p:nvPr/>
        </p:nvSpPr>
        <p:spPr>
          <a:xfrm>
            <a:off x="4800600" y="4343400"/>
            <a:ext cx="4114800" cy="1938992"/>
          </a:xfrm>
          <a:prstGeom prst="rect">
            <a:avLst/>
          </a:prstGeom>
          <a:noFill/>
        </p:spPr>
        <p:txBody>
          <a:bodyPr wrap="square" rtlCol="0">
            <a:spAutoFit/>
          </a:bodyPr>
          <a:lstStyle/>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a:t>
            </a:r>
            <a:r>
              <a:rPr lang="en-US" sz="1400" dirty="0" err="1">
                <a:solidFill>
                  <a:srgbClr val="1F497D">
                    <a:lumMod val="50000"/>
                  </a:srgbClr>
                </a:solidFill>
                <a:latin typeface="Arial" pitchFamily="34" charset="0"/>
                <a:ea typeface="ＭＳ Ｐゴシック" pitchFamily="-110" charset="-128"/>
                <a:cs typeface="Arial" pitchFamily="34" charset="0"/>
              </a:rPr>
              <a:t>GLER</a:t>
            </a:r>
            <a:r>
              <a:rPr lang="en-US" sz="1400" dirty="0">
                <a:solidFill>
                  <a:srgbClr val="1F497D">
                    <a:lumMod val="50000"/>
                  </a:srgbClr>
                </a:solidFill>
                <a:latin typeface="Arial" pitchFamily="34" charset="0"/>
                <a:ea typeface="ＭＳ Ｐゴシック" pitchFamily="-110" charset="-128"/>
                <a:cs typeface="Arial" pitchFamily="34" charset="0"/>
              </a:rPr>
              <a:t> comprises 2</a:t>
            </a:r>
            <a:r>
              <a:rPr lang="en-US" sz="1400" baseline="30000" dirty="0">
                <a:solidFill>
                  <a:srgbClr val="1F497D">
                    <a:lumMod val="50000"/>
                  </a:srgbClr>
                </a:solidFill>
                <a:latin typeface="Arial" pitchFamily="34" charset="0"/>
                <a:ea typeface="ＭＳ Ｐゴシック" pitchFamily="-110" charset="-128"/>
                <a:cs typeface="Arial" pitchFamily="34" charset="0"/>
              </a:rPr>
              <a:t>nd</a:t>
            </a:r>
            <a:r>
              <a:rPr lang="en-US" sz="1400" dirty="0">
                <a:solidFill>
                  <a:srgbClr val="1F497D">
                    <a:lumMod val="50000"/>
                  </a:srgbClr>
                </a:solidFill>
                <a:latin typeface="Arial" pitchFamily="34" charset="0"/>
                <a:ea typeface="ＭＳ Ｐゴシック" pitchFamily="-110" charset="-128"/>
                <a:cs typeface="Arial" pitchFamily="34" charset="0"/>
              </a:rPr>
              <a:t> largest economic unit on earth</a:t>
            </a:r>
          </a:p>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$79B US/$18B CAN R &amp; D in region</a:t>
            </a:r>
          </a:p>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30% of N. American corporate HQ in region</a:t>
            </a:r>
          </a:p>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11% of world’s top 2000 firms HQ in region</a:t>
            </a:r>
          </a:p>
          <a:p>
            <a:pPr fontAlgn="base">
              <a:spcBef>
                <a:spcPct val="0"/>
              </a:spcBef>
              <a:spcAft>
                <a:spcPts val="1200"/>
              </a:spcAft>
            </a:pPr>
            <a:r>
              <a:rPr lang="en-US" sz="1000" b="1" i="1" dirty="0">
                <a:solidFill>
                  <a:srgbClr val="1F497D">
                    <a:lumMod val="50000"/>
                  </a:srgbClr>
                </a:solidFill>
                <a:latin typeface="Arial" pitchFamily="34" charset="0"/>
                <a:ea typeface="ＭＳ Ｐゴシック" pitchFamily="-110" charset="-128"/>
                <a:cs typeface="Arial" pitchFamily="34" charset="0"/>
              </a:rPr>
              <a:t>Source:  Brookings report, March 2008</a:t>
            </a:r>
          </a:p>
        </p:txBody>
      </p:sp>
      <p:sp>
        <p:nvSpPr>
          <p:cNvPr id="11" name="TextBox 10"/>
          <p:cNvSpPr txBox="1"/>
          <p:nvPr/>
        </p:nvSpPr>
        <p:spPr>
          <a:xfrm>
            <a:off x="304800" y="4343472"/>
            <a:ext cx="4114800" cy="1692771"/>
          </a:xfrm>
          <a:prstGeom prst="rect">
            <a:avLst/>
          </a:prstGeom>
          <a:noFill/>
        </p:spPr>
        <p:txBody>
          <a:bodyPr wrap="square" rtlCol="0">
            <a:spAutoFit/>
          </a:bodyPr>
          <a:lstStyle/>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$500B in trade annually (2005 data)</a:t>
            </a:r>
          </a:p>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$1.2B in trade crossing daily, concentrated at Detroit-Windsor, Port Huron-Sarnia, Buffalo-Niagara</a:t>
            </a:r>
          </a:p>
          <a:p>
            <a:pPr fontAlgn="base">
              <a:spcBef>
                <a:spcPct val="0"/>
              </a:spcBef>
              <a:spcAft>
                <a:spcPts val="1200"/>
              </a:spcAft>
              <a:buFont typeface="Arial" pitchFamily="34" charset="0"/>
              <a:buChar char="•"/>
            </a:pPr>
            <a:r>
              <a:rPr lang="en-US" sz="1400" dirty="0">
                <a:solidFill>
                  <a:srgbClr val="1F497D">
                    <a:lumMod val="50000"/>
                  </a:srgbClr>
                </a:solidFill>
                <a:latin typeface="Arial" pitchFamily="34" charset="0"/>
                <a:ea typeface="ＭＳ Ｐゴシック" pitchFamily="-110" charset="-128"/>
                <a:cs typeface="Arial" pitchFamily="34" charset="0"/>
              </a:rPr>
              <a:t> Great Lakes Economic Region (</a:t>
            </a:r>
            <a:r>
              <a:rPr lang="en-US" sz="1400" dirty="0" err="1">
                <a:solidFill>
                  <a:srgbClr val="1F497D">
                    <a:lumMod val="50000"/>
                  </a:srgbClr>
                </a:solidFill>
                <a:latin typeface="Arial" pitchFamily="34" charset="0"/>
                <a:ea typeface="ＭＳ Ｐゴシック" pitchFamily="-110" charset="-128"/>
                <a:cs typeface="Arial" pitchFamily="34" charset="0"/>
              </a:rPr>
              <a:t>GLER</a:t>
            </a:r>
            <a:r>
              <a:rPr lang="en-US" sz="1400" dirty="0">
                <a:solidFill>
                  <a:srgbClr val="1F497D">
                    <a:lumMod val="50000"/>
                  </a:srgbClr>
                </a:solidFill>
                <a:latin typeface="Arial" pitchFamily="34" charset="0"/>
                <a:ea typeface="ＭＳ Ｐゴシック" pitchFamily="-110" charset="-128"/>
                <a:cs typeface="Arial" pitchFamily="34" charset="0"/>
              </a:rPr>
              <a:t>) accounts for 39% of U.S.-Canadian trade with the world</a:t>
            </a:r>
          </a:p>
        </p:txBody>
      </p:sp>
    </p:spTree>
  </p:cSld>
  <p:clrMapOvr>
    <a:masterClrMapping/>
  </p:clrMapOvr>
  <p:transition/>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6DD588F8-966B-499D-B7D5-564FE15FC38B}" type="slidenum">
              <a:rPr lang="en-US"/>
              <a:pPr/>
              <a:t>40</a:t>
            </a:fld>
            <a:endParaRPr lang="en-US"/>
          </a:p>
        </p:txBody>
      </p:sp>
      <p:pic>
        <p:nvPicPr>
          <p:cNvPr id="306178"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BC53F321-B5BD-4408-8604-DD9962962287}" type="slidenum">
              <a:rPr lang="en-US"/>
              <a:pPr/>
              <a:t>41</a:t>
            </a:fld>
            <a:endParaRPr lang="en-US"/>
          </a:p>
        </p:txBody>
      </p:sp>
      <p:pic>
        <p:nvPicPr>
          <p:cNvPr id="305154"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49B9771F-2CF5-4BA4-BE7C-477B9DFF87EC}" type="slidenum">
              <a:rPr lang="en-US"/>
              <a:pPr/>
              <a:t>42</a:t>
            </a:fld>
            <a:endParaRPr lang="en-US"/>
          </a:p>
        </p:txBody>
      </p:sp>
      <p:pic>
        <p:nvPicPr>
          <p:cNvPr id="311299" name="Picture 3"/>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B199201D-DC43-442D-923A-E5B8D35124B2}" type="slidenum">
              <a:rPr lang="en-US"/>
              <a:pPr/>
              <a:t>43</a:t>
            </a:fld>
            <a:endParaRPr lang="en-US"/>
          </a:p>
        </p:txBody>
      </p:sp>
      <p:pic>
        <p:nvPicPr>
          <p:cNvPr id="315394"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31D71A65-7E18-4A2C-9062-C4FC25C8184C}" type="slidenum">
              <a:rPr lang="en-US"/>
              <a:pPr/>
              <a:t>44</a:t>
            </a:fld>
            <a:endParaRPr lang="en-US"/>
          </a:p>
        </p:txBody>
      </p:sp>
      <p:pic>
        <p:nvPicPr>
          <p:cNvPr id="314370"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1"/>
          <p:cNvSpPr>
            <a:spLocks noGrp="1"/>
          </p:cNvSpPr>
          <p:nvPr>
            <p:ph type="sldNum" sz="quarter" idx="10"/>
          </p:nvPr>
        </p:nvSpPr>
        <p:spPr/>
        <p:txBody>
          <a:bodyPr/>
          <a:lstStyle/>
          <a:p>
            <a:fld id="{E3B86DA7-20F7-4D13-A413-8489331D090D}" type="slidenum">
              <a:rPr lang="en-US"/>
              <a:pPr/>
              <a:t>45</a:t>
            </a:fld>
            <a:endParaRPr lang="en-US"/>
          </a:p>
        </p:txBody>
      </p:sp>
      <p:pic>
        <p:nvPicPr>
          <p:cNvPr id="313346" name="Picture 2"/>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pic>
        <p:nvPicPr>
          <p:cNvPr id="313347" name="Picture 3"/>
          <p:cNvPicPr>
            <a:picLocks noChangeAspect="1" noChangeArrowheads="1"/>
          </p:cNvPicPr>
          <p:nvPr/>
        </p:nvPicPr>
        <p:blipFill>
          <a:blip r:embed="rId3" cstate="print"/>
          <a:srcRect/>
          <a:stretch>
            <a:fillRect/>
          </a:stretch>
        </p:blipFill>
        <p:spPr bwMode="auto">
          <a:xfrm>
            <a:off x="5562600" y="152400"/>
            <a:ext cx="3467100" cy="6315075"/>
          </a:xfrm>
          <a:prstGeom prst="rect">
            <a:avLst/>
          </a:prstGeom>
          <a:noFill/>
          <a:ln w="9525">
            <a:noFill/>
            <a:miter lim="800000"/>
            <a:headEnd/>
            <a:tailEnd/>
          </a:ln>
          <a:effectLst/>
        </p:spPr>
      </p:pic>
      <p:sp>
        <p:nvSpPr>
          <p:cNvPr id="5" name="TextBox 4"/>
          <p:cNvSpPr txBox="1"/>
          <p:nvPr/>
        </p:nvSpPr>
        <p:spPr>
          <a:xfrm>
            <a:off x="1219200" y="1066800"/>
            <a:ext cx="3581400" cy="830997"/>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a:solidFill>
                  <a:srgbClr val="070000"/>
                </a:solidFill>
              </a:rPr>
              <a:t>Probability grid developed from drift data</a:t>
            </a:r>
            <a:endParaRPr lang="en-US" sz="2400" dirty="0">
              <a:solidFill>
                <a:srgbClr val="FFFFFF"/>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1334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1"/>
          <p:cNvSpPr>
            <a:spLocks noGrp="1"/>
          </p:cNvSpPr>
          <p:nvPr>
            <p:ph type="sldNum" sz="quarter" idx="10"/>
          </p:nvPr>
        </p:nvSpPr>
        <p:spPr/>
        <p:txBody>
          <a:bodyPr/>
          <a:lstStyle/>
          <a:p>
            <a:fld id="{48968DCE-29B9-4005-B66B-FF7CFC69F9A0}" type="slidenum">
              <a:rPr lang="en-US"/>
              <a:pPr/>
              <a:t>46</a:t>
            </a:fld>
            <a:endParaRPr lang="en-US"/>
          </a:p>
        </p:txBody>
      </p:sp>
      <p:pic>
        <p:nvPicPr>
          <p:cNvPr id="309251" name="Picture 3"/>
          <p:cNvPicPr>
            <a:picLocks noChangeAspect="1" noChangeArrowheads="1"/>
          </p:cNvPicPr>
          <p:nvPr/>
        </p:nvPicPr>
        <p:blipFill>
          <a:blip r:embed="rId2" cstate="print"/>
          <a:srcRect/>
          <a:stretch>
            <a:fillRect/>
          </a:stretch>
        </p:blipFill>
        <p:spPr bwMode="auto">
          <a:xfrm>
            <a:off x="0" y="0"/>
            <a:ext cx="9144000" cy="6832600"/>
          </a:xfrm>
          <a:prstGeom prst="rect">
            <a:avLst/>
          </a:prstGeom>
          <a:noFill/>
          <a:ln w="9525">
            <a:noFill/>
            <a:miter lim="800000"/>
            <a:headEnd/>
            <a:tailEnd/>
          </a:ln>
          <a:effectLst/>
        </p:spPr>
      </p:pic>
      <p:sp>
        <p:nvSpPr>
          <p:cNvPr id="4" name="TextBox 3"/>
          <p:cNvSpPr txBox="1"/>
          <p:nvPr/>
        </p:nvSpPr>
        <p:spPr>
          <a:xfrm>
            <a:off x="1219200" y="1066800"/>
            <a:ext cx="3581400" cy="461665"/>
          </a:xfrm>
          <a:prstGeom prst="rect">
            <a:avLst/>
          </a:prstGeom>
          <a:solidFill>
            <a:schemeClr val="tx1"/>
          </a:solidFill>
          <a:ln w="57150">
            <a:solidFill>
              <a:srgbClr val="FF0000"/>
            </a:solidFill>
          </a:ln>
        </p:spPr>
        <p:txBody>
          <a:bodyPr wrap="square" rtlCol="0">
            <a:spAutoFit/>
          </a:bodyPr>
          <a:lstStyle/>
          <a:p>
            <a:pPr eaLnBrk="0" fontAlgn="base" hangingPunct="0">
              <a:spcBef>
                <a:spcPct val="0"/>
              </a:spcBef>
              <a:spcAft>
                <a:spcPct val="0"/>
              </a:spcAft>
            </a:pPr>
            <a:r>
              <a:rPr lang="en-US" sz="2400" dirty="0">
                <a:solidFill>
                  <a:srgbClr val="070000"/>
                </a:solidFill>
              </a:rPr>
              <a:t>Search plan in action</a:t>
            </a:r>
            <a:endParaRPr lang="en-US" sz="2400" dirty="0">
              <a:solidFill>
                <a:srgbClr val="FFFFFF"/>
              </a:solidFill>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4" name="Date Placeholder 1"/>
          <p:cNvSpPr>
            <a:spLocks noGrp="1"/>
          </p:cNvSpPr>
          <p:nvPr>
            <p:ph type="dt" sz="half" idx="10"/>
          </p:nvPr>
        </p:nvSpPr>
        <p:spPr/>
        <p:txBody>
          <a:bodyPr/>
          <a:lstStyle/>
          <a:p>
            <a:fld id="{CA17B647-9556-4123-B541-89E2737AF788}" type="datetime4">
              <a:rPr lang="en-US">
                <a:solidFill>
                  <a:srgbClr val="000000"/>
                </a:solidFill>
              </a:rPr>
              <a:pPr/>
              <a:t>January 15, 2016</a:t>
            </a:fld>
            <a:endParaRPr lang="en-US">
              <a:solidFill>
                <a:srgbClr val="000000"/>
              </a:solidFill>
            </a:endParaRPr>
          </a:p>
        </p:txBody>
      </p:sp>
      <p:sp>
        <p:nvSpPr>
          <p:cNvPr id="5" name="Footer Placeholder 2"/>
          <p:cNvSpPr>
            <a:spLocks noGrp="1"/>
          </p:cNvSpPr>
          <p:nvPr>
            <p:ph type="ftr" sz="quarter" idx="11"/>
          </p:nvPr>
        </p:nvSpPr>
        <p:spPr/>
        <p:txBody>
          <a:bodyPr/>
          <a:lstStyle/>
          <a:p>
            <a:r>
              <a:rPr lang="en-US">
                <a:solidFill>
                  <a:srgbClr val="000000"/>
                </a:solidFill>
              </a:rPr>
              <a:t>Company Confidential</a:t>
            </a:r>
          </a:p>
        </p:txBody>
      </p:sp>
      <p:sp>
        <p:nvSpPr>
          <p:cNvPr id="6" name="Slide Number Placeholder 3"/>
          <p:cNvSpPr>
            <a:spLocks noGrp="1"/>
          </p:cNvSpPr>
          <p:nvPr>
            <p:ph type="sldNum" sz="quarter" idx="12"/>
          </p:nvPr>
        </p:nvSpPr>
        <p:spPr/>
        <p:txBody>
          <a:bodyPr/>
          <a:lstStyle/>
          <a:p>
            <a:fld id="{D0BB2DD8-7C76-4CEC-9423-7B1B33AC54F5}" type="slidenum">
              <a:rPr lang="en-US">
                <a:solidFill>
                  <a:srgbClr val="000000"/>
                </a:solidFill>
              </a:rPr>
              <a:pPr/>
              <a:t>47</a:t>
            </a:fld>
            <a:endParaRPr lang="en-US">
              <a:solidFill>
                <a:srgbClr val="000000"/>
              </a:solidFill>
            </a:endParaRPr>
          </a:p>
        </p:txBody>
      </p:sp>
      <p:pic>
        <p:nvPicPr>
          <p:cNvPr id="319490" name="Picture 2"/>
          <p:cNvPicPr>
            <a:picLocks noChangeAspect="1" noChangeArrowheads="1"/>
          </p:cNvPicPr>
          <p:nvPr/>
        </p:nvPicPr>
        <p:blipFill>
          <a:blip r:embed="rId2" cstate="print"/>
          <a:srcRect l="25781" t="14583" r="8594" b="23958"/>
          <a:stretch>
            <a:fillRect/>
          </a:stretch>
        </p:blipFill>
        <p:spPr bwMode="auto">
          <a:xfrm>
            <a:off x="0" y="0"/>
            <a:ext cx="9144000" cy="6858000"/>
          </a:xfrm>
          <a:prstGeom prst="rect">
            <a:avLst/>
          </a:prstGeom>
          <a:noFill/>
          <a:ln w="9525">
            <a:noFill/>
            <a:miter lim="800000"/>
            <a:headEnd/>
            <a:tailEnd/>
          </a:ln>
          <a:effectLst/>
        </p:spPr>
      </p:pic>
      <p:sp>
        <p:nvSpPr>
          <p:cNvPr id="319491" name="Text Box 3"/>
          <p:cNvSpPr txBox="1">
            <a:spLocks noChangeArrowheads="1"/>
          </p:cNvSpPr>
          <p:nvPr/>
        </p:nvSpPr>
        <p:spPr bwMode="auto">
          <a:xfrm>
            <a:off x="609600" y="304800"/>
            <a:ext cx="8153400" cy="457200"/>
          </a:xfrm>
          <a:prstGeom prst="rect">
            <a:avLst/>
          </a:prstGeom>
          <a:solidFill>
            <a:schemeClr val="accent2"/>
          </a:solidFill>
          <a:ln w="9525">
            <a:noFill/>
            <a:miter lim="800000"/>
            <a:headEnd/>
            <a:tailEnd/>
          </a:ln>
          <a:effectLst/>
        </p:spPr>
        <p:txBody>
          <a:bodyPr>
            <a:spAutoFit/>
          </a:bodyPr>
          <a:lstStyle/>
          <a:p>
            <a:pPr algn="ctr" fontAlgn="base">
              <a:spcBef>
                <a:spcPct val="50000"/>
              </a:spcBef>
              <a:spcAft>
                <a:spcPct val="0"/>
              </a:spcAft>
            </a:pPr>
            <a:r>
              <a:rPr lang="en-US" sz="2400" b="1">
                <a:solidFill>
                  <a:srgbClr val="FFFFFF"/>
                </a:solidFill>
                <a:latin typeface="Times New Roman" pitchFamily="18" charset="0"/>
              </a:rPr>
              <a:t>Two Males Located – 20 miles drifted</a:t>
            </a: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Date Placeholder 1"/>
          <p:cNvSpPr>
            <a:spLocks noGrp="1"/>
          </p:cNvSpPr>
          <p:nvPr>
            <p:ph type="dt" sz="half" idx="10"/>
          </p:nvPr>
        </p:nvSpPr>
        <p:spPr/>
        <p:txBody>
          <a:bodyPr/>
          <a:lstStyle/>
          <a:p>
            <a:fld id="{6D532BFC-C869-4ECD-8451-75C73E0DEBE4}" type="datetime4">
              <a:rPr lang="en-US">
                <a:solidFill>
                  <a:srgbClr val="000000"/>
                </a:solidFill>
              </a:rPr>
              <a:pPr/>
              <a:t>January 15, 2016</a:t>
            </a:fld>
            <a:endParaRPr lang="en-US">
              <a:solidFill>
                <a:srgbClr val="000000"/>
              </a:solidFill>
            </a:endParaRPr>
          </a:p>
        </p:txBody>
      </p:sp>
      <p:sp>
        <p:nvSpPr>
          <p:cNvPr id="10" name="Footer Placeholder 2"/>
          <p:cNvSpPr>
            <a:spLocks noGrp="1"/>
          </p:cNvSpPr>
          <p:nvPr>
            <p:ph type="ftr" sz="quarter" idx="11"/>
          </p:nvPr>
        </p:nvSpPr>
        <p:spPr/>
        <p:txBody>
          <a:bodyPr/>
          <a:lstStyle/>
          <a:p>
            <a:r>
              <a:rPr lang="en-US">
                <a:solidFill>
                  <a:srgbClr val="000000"/>
                </a:solidFill>
              </a:rPr>
              <a:t>Company Confidential</a:t>
            </a:r>
          </a:p>
        </p:txBody>
      </p:sp>
      <p:sp>
        <p:nvSpPr>
          <p:cNvPr id="11" name="Slide Number Placeholder 3"/>
          <p:cNvSpPr>
            <a:spLocks noGrp="1"/>
          </p:cNvSpPr>
          <p:nvPr>
            <p:ph type="sldNum" sz="quarter" idx="12"/>
          </p:nvPr>
        </p:nvSpPr>
        <p:spPr/>
        <p:txBody>
          <a:bodyPr/>
          <a:lstStyle/>
          <a:p>
            <a:fld id="{099C0232-9797-4D49-8B2D-9EF508A73561}" type="slidenum">
              <a:rPr lang="en-US">
                <a:solidFill>
                  <a:srgbClr val="000000"/>
                </a:solidFill>
              </a:rPr>
              <a:pPr/>
              <a:t>48</a:t>
            </a:fld>
            <a:endParaRPr lang="en-US">
              <a:solidFill>
                <a:srgbClr val="000000"/>
              </a:solidFill>
            </a:endParaRPr>
          </a:p>
        </p:txBody>
      </p:sp>
      <p:pic>
        <p:nvPicPr>
          <p:cNvPr id="317442" name="Picture 2"/>
          <p:cNvPicPr>
            <a:picLocks noChangeAspect="1" noChangeArrowheads="1"/>
          </p:cNvPicPr>
          <p:nvPr/>
        </p:nvPicPr>
        <p:blipFill>
          <a:blip r:embed="rId2" cstate="print"/>
          <a:srcRect/>
          <a:stretch>
            <a:fillRect/>
          </a:stretch>
        </p:blipFill>
        <p:spPr bwMode="auto">
          <a:xfrm>
            <a:off x="0" y="0"/>
            <a:ext cx="9144000" cy="6846888"/>
          </a:xfrm>
          <a:prstGeom prst="rect">
            <a:avLst/>
          </a:prstGeom>
          <a:noFill/>
          <a:ln w="9525">
            <a:noFill/>
            <a:miter lim="800000"/>
            <a:headEnd/>
            <a:tailEnd/>
          </a:ln>
          <a:effectLst/>
        </p:spPr>
      </p:pic>
      <p:sp>
        <p:nvSpPr>
          <p:cNvPr id="317443" name="Text Box 3"/>
          <p:cNvSpPr txBox="1">
            <a:spLocks noChangeArrowheads="1"/>
          </p:cNvSpPr>
          <p:nvPr/>
        </p:nvSpPr>
        <p:spPr bwMode="auto">
          <a:xfrm>
            <a:off x="1371600" y="2895600"/>
            <a:ext cx="1524000" cy="269875"/>
          </a:xfrm>
          <a:prstGeom prst="rect">
            <a:avLst/>
          </a:prstGeom>
          <a:solidFill>
            <a:schemeClr val="bg1"/>
          </a:solidFill>
          <a:ln w="25400">
            <a:solidFill>
              <a:schemeClr val="tx1"/>
            </a:solidFill>
            <a:miter lim="800000"/>
            <a:headEnd/>
            <a:tailEnd/>
          </a:ln>
          <a:effectLst/>
        </p:spPr>
        <p:txBody>
          <a:bodyPr>
            <a:spAutoFit/>
          </a:bodyPr>
          <a:lstStyle/>
          <a:p>
            <a:pPr algn="ctr" fontAlgn="base">
              <a:spcBef>
                <a:spcPct val="50000"/>
              </a:spcBef>
              <a:spcAft>
                <a:spcPct val="0"/>
              </a:spcAft>
            </a:pPr>
            <a:r>
              <a:rPr lang="en-US" sz="1000" b="1">
                <a:solidFill>
                  <a:srgbClr val="000000"/>
                </a:solidFill>
              </a:rPr>
              <a:t>Location of body</a:t>
            </a:r>
          </a:p>
        </p:txBody>
      </p:sp>
      <p:sp>
        <p:nvSpPr>
          <p:cNvPr id="317444" name="Text Box 4"/>
          <p:cNvSpPr txBox="1">
            <a:spLocks noChangeArrowheads="1"/>
          </p:cNvSpPr>
          <p:nvPr/>
        </p:nvSpPr>
        <p:spPr bwMode="auto">
          <a:xfrm>
            <a:off x="2209800" y="1981200"/>
            <a:ext cx="1524000" cy="422275"/>
          </a:xfrm>
          <a:prstGeom prst="rect">
            <a:avLst/>
          </a:prstGeom>
          <a:solidFill>
            <a:schemeClr val="bg1"/>
          </a:solidFill>
          <a:ln w="25400">
            <a:solidFill>
              <a:schemeClr val="tx1"/>
            </a:solidFill>
            <a:miter lim="800000"/>
            <a:headEnd/>
            <a:tailEnd/>
          </a:ln>
          <a:effectLst/>
        </p:spPr>
        <p:txBody>
          <a:bodyPr>
            <a:spAutoFit/>
          </a:bodyPr>
          <a:lstStyle/>
          <a:p>
            <a:pPr algn="ctr" fontAlgn="base">
              <a:spcBef>
                <a:spcPct val="50000"/>
              </a:spcBef>
              <a:spcAft>
                <a:spcPct val="0"/>
              </a:spcAft>
            </a:pPr>
            <a:r>
              <a:rPr lang="en-US" sz="1000" b="1">
                <a:solidFill>
                  <a:srgbClr val="000000"/>
                </a:solidFill>
              </a:rPr>
              <a:t>Location of unmanned boat</a:t>
            </a:r>
          </a:p>
        </p:txBody>
      </p:sp>
      <p:sp>
        <p:nvSpPr>
          <p:cNvPr id="317445" name="Text Box 5"/>
          <p:cNvSpPr txBox="1">
            <a:spLocks noChangeArrowheads="1"/>
          </p:cNvSpPr>
          <p:nvPr/>
        </p:nvSpPr>
        <p:spPr bwMode="auto">
          <a:xfrm>
            <a:off x="2514600" y="1066800"/>
            <a:ext cx="1524000" cy="269875"/>
          </a:xfrm>
          <a:prstGeom prst="rect">
            <a:avLst/>
          </a:prstGeom>
          <a:solidFill>
            <a:schemeClr val="bg1"/>
          </a:solidFill>
          <a:ln w="25400">
            <a:solidFill>
              <a:schemeClr val="tx1"/>
            </a:solidFill>
            <a:miter lim="800000"/>
            <a:headEnd/>
            <a:tailEnd/>
          </a:ln>
          <a:effectLst/>
        </p:spPr>
        <p:txBody>
          <a:bodyPr>
            <a:spAutoFit/>
          </a:bodyPr>
          <a:lstStyle/>
          <a:p>
            <a:pPr algn="ctr" fontAlgn="base">
              <a:spcBef>
                <a:spcPct val="50000"/>
              </a:spcBef>
              <a:spcAft>
                <a:spcPct val="0"/>
              </a:spcAft>
            </a:pPr>
            <a:r>
              <a:rPr lang="en-US" sz="1000" b="1">
                <a:solidFill>
                  <a:srgbClr val="000000"/>
                </a:solidFill>
              </a:rPr>
              <a:t>Launch point</a:t>
            </a:r>
          </a:p>
        </p:txBody>
      </p:sp>
      <p:sp>
        <p:nvSpPr>
          <p:cNvPr id="317446" name="Line 6"/>
          <p:cNvSpPr>
            <a:spLocks noChangeShapeType="1"/>
          </p:cNvSpPr>
          <p:nvPr/>
        </p:nvSpPr>
        <p:spPr bwMode="auto">
          <a:xfrm>
            <a:off x="2209800" y="3200400"/>
            <a:ext cx="457200" cy="457200"/>
          </a:xfrm>
          <a:prstGeom prst="line">
            <a:avLst/>
          </a:prstGeom>
          <a:noFill/>
          <a:ln w="9525">
            <a:solidFill>
              <a:schemeClr val="tx1"/>
            </a:solidFill>
            <a:round/>
            <a:headEnd/>
            <a:tailEnd type="triangle" w="med" len="med"/>
          </a:ln>
          <a:effectLst/>
        </p:spPr>
        <p:txBody>
          <a:bodyPr/>
          <a:lstStyle/>
          <a:p>
            <a:pPr algn="r" eaLnBrk="0" fontAlgn="base" hangingPunct="0">
              <a:spcBef>
                <a:spcPct val="0"/>
              </a:spcBef>
              <a:spcAft>
                <a:spcPct val="0"/>
              </a:spcAft>
            </a:pPr>
            <a:endParaRPr lang="en-US" sz="2400">
              <a:solidFill>
                <a:srgbClr val="000000"/>
              </a:solidFill>
            </a:endParaRPr>
          </a:p>
        </p:txBody>
      </p:sp>
      <p:sp>
        <p:nvSpPr>
          <p:cNvPr id="317447" name="Line 7"/>
          <p:cNvSpPr>
            <a:spLocks noChangeShapeType="1"/>
          </p:cNvSpPr>
          <p:nvPr/>
        </p:nvSpPr>
        <p:spPr bwMode="auto">
          <a:xfrm>
            <a:off x="3733800" y="2286000"/>
            <a:ext cx="381000" cy="228600"/>
          </a:xfrm>
          <a:prstGeom prst="line">
            <a:avLst/>
          </a:prstGeom>
          <a:noFill/>
          <a:ln w="9525">
            <a:solidFill>
              <a:schemeClr val="tx1"/>
            </a:solidFill>
            <a:round/>
            <a:headEnd/>
            <a:tailEnd type="triangle" w="med" len="med"/>
          </a:ln>
          <a:effectLst/>
        </p:spPr>
        <p:txBody>
          <a:bodyPr/>
          <a:lstStyle/>
          <a:p>
            <a:pPr algn="r" eaLnBrk="0" fontAlgn="base" hangingPunct="0">
              <a:spcBef>
                <a:spcPct val="0"/>
              </a:spcBef>
              <a:spcAft>
                <a:spcPct val="0"/>
              </a:spcAft>
            </a:pPr>
            <a:endParaRPr lang="en-US" sz="2400">
              <a:solidFill>
                <a:srgbClr val="000000"/>
              </a:solidFill>
            </a:endParaRPr>
          </a:p>
        </p:txBody>
      </p:sp>
      <p:sp>
        <p:nvSpPr>
          <p:cNvPr id="317448" name="Line 8"/>
          <p:cNvSpPr>
            <a:spLocks noChangeShapeType="1"/>
          </p:cNvSpPr>
          <p:nvPr/>
        </p:nvSpPr>
        <p:spPr bwMode="auto">
          <a:xfrm>
            <a:off x="4038600" y="1219200"/>
            <a:ext cx="381000" cy="152400"/>
          </a:xfrm>
          <a:prstGeom prst="line">
            <a:avLst/>
          </a:prstGeom>
          <a:noFill/>
          <a:ln w="9525">
            <a:solidFill>
              <a:schemeClr val="tx1"/>
            </a:solidFill>
            <a:round/>
            <a:headEnd/>
            <a:tailEnd type="triangle" w="med" len="med"/>
          </a:ln>
          <a:effectLst/>
        </p:spPr>
        <p:txBody>
          <a:bodyPr/>
          <a:lstStyle/>
          <a:p>
            <a:pPr algn="r" eaLnBrk="0" fontAlgn="base" hangingPunct="0">
              <a:spcBef>
                <a:spcPct val="0"/>
              </a:spcBef>
              <a:spcAft>
                <a:spcPct val="0"/>
              </a:spcAft>
            </a:pPr>
            <a:endParaRPr lang="en-US" sz="2400">
              <a:solidFill>
                <a:srgbClr val="000000"/>
              </a:solidFill>
            </a:endParaRPr>
          </a:p>
        </p:txBody>
      </p:sp>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Date Placeholder 1"/>
          <p:cNvSpPr>
            <a:spLocks noGrp="1"/>
          </p:cNvSpPr>
          <p:nvPr>
            <p:ph type="dt" sz="half" idx="10"/>
          </p:nvPr>
        </p:nvSpPr>
        <p:spPr/>
        <p:txBody>
          <a:bodyPr/>
          <a:lstStyle/>
          <a:p>
            <a:fld id="{ED760C7F-72FC-4021-8BBE-95D1983FFE65}" type="datetime4">
              <a:rPr lang="en-US">
                <a:solidFill>
                  <a:srgbClr val="000000"/>
                </a:solidFill>
              </a:rPr>
              <a:pPr/>
              <a:t>January 15, 2016</a:t>
            </a:fld>
            <a:endParaRPr lang="en-US">
              <a:solidFill>
                <a:srgbClr val="000000"/>
              </a:solidFill>
            </a:endParaRPr>
          </a:p>
        </p:txBody>
      </p:sp>
      <p:sp>
        <p:nvSpPr>
          <p:cNvPr id="7" name="Footer Placeholder 2"/>
          <p:cNvSpPr>
            <a:spLocks noGrp="1"/>
          </p:cNvSpPr>
          <p:nvPr>
            <p:ph type="ftr" sz="quarter" idx="11"/>
          </p:nvPr>
        </p:nvSpPr>
        <p:spPr/>
        <p:txBody>
          <a:bodyPr/>
          <a:lstStyle/>
          <a:p>
            <a:r>
              <a:rPr lang="en-US">
                <a:solidFill>
                  <a:srgbClr val="000000"/>
                </a:solidFill>
              </a:rPr>
              <a:t>Company Confidential</a:t>
            </a:r>
          </a:p>
        </p:txBody>
      </p:sp>
      <p:sp>
        <p:nvSpPr>
          <p:cNvPr id="8" name="Slide Number Placeholder 3"/>
          <p:cNvSpPr>
            <a:spLocks noGrp="1"/>
          </p:cNvSpPr>
          <p:nvPr>
            <p:ph type="sldNum" sz="quarter" idx="12"/>
          </p:nvPr>
        </p:nvSpPr>
        <p:spPr/>
        <p:txBody>
          <a:bodyPr/>
          <a:lstStyle/>
          <a:p>
            <a:fld id="{17B05F98-7A38-442C-BBFF-632727006AA5}" type="slidenum">
              <a:rPr lang="en-US">
                <a:solidFill>
                  <a:srgbClr val="000000"/>
                </a:solidFill>
              </a:rPr>
              <a:pPr/>
              <a:t>49</a:t>
            </a:fld>
            <a:endParaRPr lang="en-US">
              <a:solidFill>
                <a:srgbClr val="000000"/>
              </a:solidFill>
            </a:endParaRPr>
          </a:p>
        </p:txBody>
      </p:sp>
      <p:pic>
        <p:nvPicPr>
          <p:cNvPr id="321538" name="Picture 2"/>
          <p:cNvPicPr>
            <a:picLocks noChangeAspect="1" noChangeArrowheads="1"/>
          </p:cNvPicPr>
          <p:nvPr/>
        </p:nvPicPr>
        <p:blipFill>
          <a:blip r:embed="rId2" cstate="print"/>
          <a:srcRect/>
          <a:stretch>
            <a:fillRect/>
          </a:stretch>
        </p:blipFill>
        <p:spPr bwMode="auto">
          <a:xfrm>
            <a:off x="0" y="0"/>
            <a:ext cx="9144000" cy="6846888"/>
          </a:xfrm>
          <a:prstGeom prst="rect">
            <a:avLst/>
          </a:prstGeom>
          <a:noFill/>
          <a:ln w="9525">
            <a:noFill/>
            <a:miter lim="800000"/>
            <a:headEnd/>
            <a:tailEnd/>
          </a:ln>
          <a:effectLst/>
        </p:spPr>
      </p:pic>
      <p:sp>
        <p:nvSpPr>
          <p:cNvPr id="321539" name="Text Box 3"/>
          <p:cNvSpPr txBox="1">
            <a:spLocks noChangeArrowheads="1"/>
          </p:cNvSpPr>
          <p:nvPr/>
        </p:nvSpPr>
        <p:spPr bwMode="auto">
          <a:xfrm>
            <a:off x="152400" y="838200"/>
            <a:ext cx="2667000" cy="5122863"/>
          </a:xfrm>
          <a:prstGeom prst="rect">
            <a:avLst/>
          </a:prstGeom>
          <a:solidFill>
            <a:schemeClr val="bg1"/>
          </a:solidFill>
          <a:ln w="38100">
            <a:solidFill>
              <a:srgbClr val="0000FF"/>
            </a:solidFill>
            <a:miter lim="800000"/>
            <a:headEnd/>
            <a:tailEnd/>
          </a:ln>
          <a:effectLst/>
        </p:spPr>
        <p:txBody>
          <a:bodyPr lIns="91416" tIns="45708" rIns="91416" bIns="45708">
            <a:spAutoFit/>
          </a:bodyPr>
          <a:lstStyle/>
          <a:p>
            <a:pPr algn="ctr" fontAlgn="base">
              <a:spcBef>
                <a:spcPct val="50000"/>
              </a:spcBef>
              <a:spcAft>
                <a:spcPct val="0"/>
              </a:spcAft>
            </a:pPr>
            <a:r>
              <a:rPr lang="en-US" b="1">
                <a:solidFill>
                  <a:srgbClr val="000000"/>
                </a:solidFill>
                <a:latin typeface="Times New Roman" pitchFamily="18" charset="0"/>
              </a:rPr>
              <a:t>Legend</a:t>
            </a:r>
          </a:p>
          <a:p>
            <a:pPr fontAlgn="base">
              <a:spcBef>
                <a:spcPct val="50000"/>
              </a:spcBef>
              <a:spcAft>
                <a:spcPct val="0"/>
              </a:spcAft>
            </a:pPr>
            <a:r>
              <a:rPr lang="en-US" sz="2400">
                <a:solidFill>
                  <a:srgbClr val="00FF00"/>
                </a:solidFill>
              </a:rPr>
              <a:t>X</a:t>
            </a:r>
            <a:r>
              <a:rPr lang="en-US" sz="1200">
                <a:solidFill>
                  <a:srgbClr val="000000"/>
                </a:solidFill>
              </a:rPr>
              <a:t>     Departure point of kayak</a:t>
            </a:r>
          </a:p>
          <a:p>
            <a:pPr fontAlgn="base">
              <a:spcBef>
                <a:spcPct val="50000"/>
              </a:spcBef>
              <a:spcAft>
                <a:spcPct val="0"/>
              </a:spcAft>
            </a:pPr>
            <a:endParaRPr lang="en-US" sz="1200">
              <a:solidFill>
                <a:srgbClr val="000000"/>
              </a:solidFill>
            </a:endParaRPr>
          </a:p>
          <a:p>
            <a:pPr fontAlgn="base">
              <a:spcBef>
                <a:spcPct val="50000"/>
              </a:spcBef>
              <a:spcAft>
                <a:spcPct val="0"/>
              </a:spcAft>
            </a:pPr>
            <a:r>
              <a:rPr lang="en-US" sz="2400">
                <a:solidFill>
                  <a:srgbClr val="000000"/>
                </a:solidFill>
              </a:rPr>
              <a:t>X</a:t>
            </a:r>
            <a:r>
              <a:rPr lang="en-US" sz="1200">
                <a:solidFill>
                  <a:srgbClr val="000000"/>
                </a:solidFill>
              </a:rPr>
              <a:t>     Assumed fishing destination</a:t>
            </a:r>
          </a:p>
          <a:p>
            <a:pPr fontAlgn="base">
              <a:spcBef>
                <a:spcPct val="50000"/>
              </a:spcBef>
              <a:spcAft>
                <a:spcPct val="0"/>
              </a:spcAft>
            </a:pPr>
            <a:endParaRPr lang="en-US" sz="1200">
              <a:solidFill>
                <a:srgbClr val="000000"/>
              </a:solidFill>
            </a:endParaRPr>
          </a:p>
          <a:p>
            <a:pPr fontAlgn="base">
              <a:spcBef>
                <a:spcPct val="50000"/>
              </a:spcBef>
              <a:spcAft>
                <a:spcPct val="0"/>
              </a:spcAft>
            </a:pPr>
            <a:r>
              <a:rPr lang="en-US" sz="2400">
                <a:solidFill>
                  <a:srgbClr val="FF0000"/>
                </a:solidFill>
              </a:rPr>
              <a:t>X</a:t>
            </a:r>
            <a:r>
              <a:rPr lang="en-US">
                <a:solidFill>
                  <a:srgbClr val="000000"/>
                </a:solidFill>
              </a:rPr>
              <a:t>   </a:t>
            </a:r>
            <a:r>
              <a:rPr lang="en-US" sz="1200">
                <a:solidFill>
                  <a:srgbClr val="000000"/>
                </a:solidFill>
              </a:rPr>
              <a:t>Location of kayak</a:t>
            </a:r>
          </a:p>
          <a:p>
            <a:pPr fontAlgn="base">
              <a:spcBef>
                <a:spcPct val="50000"/>
              </a:spcBef>
              <a:spcAft>
                <a:spcPct val="0"/>
              </a:spcAft>
            </a:pPr>
            <a:endParaRPr lang="en-US" sz="1200">
              <a:solidFill>
                <a:srgbClr val="000000"/>
              </a:solidFill>
            </a:endParaRPr>
          </a:p>
          <a:p>
            <a:pPr fontAlgn="base">
              <a:spcBef>
                <a:spcPct val="50000"/>
              </a:spcBef>
              <a:spcAft>
                <a:spcPct val="0"/>
              </a:spcAft>
            </a:pPr>
            <a:r>
              <a:rPr lang="en-US" sz="2400">
                <a:solidFill>
                  <a:srgbClr val="0066FF"/>
                </a:solidFill>
              </a:rPr>
              <a:t>X</a:t>
            </a:r>
            <a:r>
              <a:rPr lang="en-US">
                <a:solidFill>
                  <a:srgbClr val="000000"/>
                </a:solidFill>
              </a:rPr>
              <a:t> </a:t>
            </a:r>
            <a:r>
              <a:rPr lang="en-US" sz="1200">
                <a:solidFill>
                  <a:srgbClr val="000000"/>
                </a:solidFill>
              </a:rPr>
              <a:t>   Location of victim</a:t>
            </a:r>
          </a:p>
          <a:p>
            <a:pPr fontAlgn="base">
              <a:spcBef>
                <a:spcPct val="50000"/>
              </a:spcBef>
              <a:spcAft>
                <a:spcPct val="0"/>
              </a:spcAft>
            </a:pPr>
            <a:endParaRPr lang="en-US" sz="1200">
              <a:solidFill>
                <a:srgbClr val="000000"/>
              </a:solidFill>
            </a:endParaRPr>
          </a:p>
          <a:p>
            <a:pPr fontAlgn="base">
              <a:spcBef>
                <a:spcPct val="50000"/>
              </a:spcBef>
              <a:spcAft>
                <a:spcPct val="0"/>
              </a:spcAft>
            </a:pPr>
            <a:r>
              <a:rPr lang="en-US" b="1">
                <a:solidFill>
                  <a:srgbClr val="0066FF"/>
                </a:solidFill>
              </a:rPr>
              <a:t>--</a:t>
            </a:r>
            <a:r>
              <a:rPr lang="en-US">
                <a:solidFill>
                  <a:srgbClr val="000000"/>
                </a:solidFill>
              </a:rPr>
              <a:t> </a:t>
            </a:r>
            <a:r>
              <a:rPr lang="en-US" sz="1200">
                <a:solidFill>
                  <a:srgbClr val="000000"/>
                </a:solidFill>
              </a:rPr>
              <a:t>   Searches conducted by CG helicopter</a:t>
            </a:r>
          </a:p>
          <a:p>
            <a:pPr fontAlgn="base">
              <a:spcBef>
                <a:spcPct val="50000"/>
              </a:spcBef>
              <a:spcAft>
                <a:spcPct val="0"/>
              </a:spcAft>
            </a:pPr>
            <a:endParaRPr lang="en-US" sz="1200">
              <a:solidFill>
                <a:srgbClr val="000000"/>
              </a:solidFill>
            </a:endParaRPr>
          </a:p>
          <a:p>
            <a:pPr fontAlgn="base">
              <a:spcBef>
                <a:spcPct val="50000"/>
              </a:spcBef>
              <a:spcAft>
                <a:spcPct val="0"/>
              </a:spcAft>
            </a:pPr>
            <a:r>
              <a:rPr lang="en-US" b="1">
                <a:solidFill>
                  <a:srgbClr val="CC6600"/>
                </a:solidFill>
              </a:rPr>
              <a:t>--</a:t>
            </a:r>
            <a:r>
              <a:rPr lang="en-US">
                <a:solidFill>
                  <a:srgbClr val="000000"/>
                </a:solidFill>
              </a:rPr>
              <a:t> </a:t>
            </a:r>
            <a:r>
              <a:rPr lang="en-US" sz="1200">
                <a:solidFill>
                  <a:srgbClr val="000000"/>
                </a:solidFill>
              </a:rPr>
              <a:t>   Searches conducted by CG boat</a:t>
            </a:r>
          </a:p>
        </p:txBody>
      </p:sp>
      <p:sp>
        <p:nvSpPr>
          <p:cNvPr id="321540" name="Text Box 4"/>
          <p:cNvSpPr txBox="1">
            <a:spLocks noChangeArrowheads="1"/>
          </p:cNvSpPr>
          <p:nvPr/>
        </p:nvSpPr>
        <p:spPr bwMode="auto">
          <a:xfrm>
            <a:off x="3657600" y="4038600"/>
            <a:ext cx="381000" cy="519113"/>
          </a:xfrm>
          <a:prstGeom prst="rect">
            <a:avLst/>
          </a:prstGeom>
          <a:noFill/>
          <a:ln w="9525">
            <a:noFill/>
            <a:miter lim="800000"/>
            <a:headEnd/>
            <a:tailEnd/>
          </a:ln>
          <a:effectLst/>
        </p:spPr>
        <p:txBody>
          <a:bodyPr lIns="91416" tIns="45708" rIns="91416" bIns="45708">
            <a:spAutoFit/>
          </a:bodyPr>
          <a:lstStyle/>
          <a:p>
            <a:pPr fontAlgn="base">
              <a:spcBef>
                <a:spcPct val="50000"/>
              </a:spcBef>
              <a:spcAft>
                <a:spcPct val="0"/>
              </a:spcAft>
            </a:pPr>
            <a:r>
              <a:rPr lang="en-US" sz="2800" b="1">
                <a:solidFill>
                  <a:srgbClr val="00FF00"/>
                </a:solidFill>
              </a:rPr>
              <a:t>X</a:t>
            </a:r>
          </a:p>
        </p:txBody>
      </p:sp>
      <p:sp>
        <p:nvSpPr>
          <p:cNvPr id="321541" name="Text Box 5"/>
          <p:cNvSpPr txBox="1">
            <a:spLocks noChangeArrowheads="1"/>
          </p:cNvSpPr>
          <p:nvPr/>
        </p:nvSpPr>
        <p:spPr bwMode="auto">
          <a:xfrm>
            <a:off x="5486400" y="3657600"/>
            <a:ext cx="381000" cy="519113"/>
          </a:xfrm>
          <a:prstGeom prst="rect">
            <a:avLst/>
          </a:prstGeom>
          <a:noFill/>
          <a:ln w="9525">
            <a:noFill/>
            <a:miter lim="800000"/>
            <a:headEnd/>
            <a:tailEnd/>
          </a:ln>
          <a:effectLst/>
        </p:spPr>
        <p:txBody>
          <a:bodyPr lIns="91416" tIns="45708" rIns="91416" bIns="45708">
            <a:spAutoFit/>
          </a:bodyPr>
          <a:lstStyle/>
          <a:p>
            <a:pPr fontAlgn="base">
              <a:spcBef>
                <a:spcPct val="50000"/>
              </a:spcBef>
              <a:spcAft>
                <a:spcPct val="0"/>
              </a:spcAft>
            </a:pPr>
            <a:r>
              <a:rPr lang="en-US" sz="2800" b="1">
                <a:solidFill>
                  <a:srgbClr val="000000"/>
                </a:solidFill>
              </a:rPr>
              <a:t>X</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2" descr="http://evolutionsofscience.files.wordpress.com/2011/11/sunrise-fishing.jpg"/>
          <p:cNvPicPr>
            <a:picLocks noChangeAspect="1" noChangeArrowheads="1"/>
          </p:cNvPicPr>
          <p:nvPr/>
        </p:nvPicPr>
        <p:blipFill>
          <a:blip r:embed="rId3" cstate="print"/>
          <a:srcRect/>
          <a:stretch>
            <a:fillRect/>
          </a:stretch>
        </p:blipFill>
        <p:spPr bwMode="auto">
          <a:xfrm>
            <a:off x="0" y="0"/>
            <a:ext cx="9144000" cy="6859922"/>
          </a:xfrm>
          <a:prstGeom prst="rect">
            <a:avLst/>
          </a:prstGeom>
          <a:noFill/>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prstClr val="white"/>
                </a:solidFill>
                <a:latin typeface="Arial Black" pitchFamily="34" charset="0"/>
                <a:ea typeface="ＭＳ Ｐゴシック" pitchFamily="-110" charset="-128"/>
                <a:cs typeface="Arial" pitchFamily="34" charset="0"/>
              </a:rPr>
              <a:t>Huge Recreational Economy</a:t>
            </a:r>
          </a:p>
        </p:txBody>
      </p:sp>
      <p:cxnSp>
        <p:nvCxnSpPr>
          <p:cNvPr id="9" name="Straight Connector 8"/>
          <p:cNvCxnSpPr/>
          <p:nvPr/>
        </p:nvCxnSpPr>
        <p:spPr>
          <a:xfrm>
            <a:off x="381000" y="1143000"/>
            <a:ext cx="8305800" cy="0"/>
          </a:xfrm>
          <a:prstGeom prst="line">
            <a:avLst/>
          </a:prstGeom>
          <a:ln>
            <a:solidFill>
              <a:schemeClr val="bg1"/>
            </a:solidFill>
          </a:ln>
        </p:spPr>
        <p:style>
          <a:lnRef idx="1">
            <a:schemeClr val="dk1"/>
          </a:lnRef>
          <a:fillRef idx="0">
            <a:schemeClr val="dk1"/>
          </a:fillRef>
          <a:effectRef idx="0">
            <a:schemeClr val="dk1"/>
          </a:effectRef>
          <a:fontRef idx="minor">
            <a:schemeClr val="tx1"/>
          </a:fontRef>
        </p:style>
      </p:cxnSp>
      <p:sp>
        <p:nvSpPr>
          <p:cNvPr id="7" name="TextBox 6"/>
          <p:cNvSpPr txBox="1"/>
          <p:nvPr/>
        </p:nvSpPr>
        <p:spPr>
          <a:xfrm>
            <a:off x="609600" y="3810000"/>
            <a:ext cx="3429000" cy="923330"/>
          </a:xfrm>
          <a:prstGeom prst="rect">
            <a:avLst/>
          </a:prstGeom>
          <a:noFill/>
        </p:spPr>
        <p:txBody>
          <a:bodyPr wrap="square" rtlCol="0">
            <a:spAutoFit/>
          </a:bodyPr>
          <a:lstStyle/>
          <a:p>
            <a:pPr fontAlgn="base">
              <a:spcBef>
                <a:spcPct val="0"/>
              </a:spcBef>
              <a:spcAft>
                <a:spcPct val="0"/>
              </a:spcAft>
            </a:pPr>
            <a:r>
              <a:rPr lang="en-US" dirty="0">
                <a:solidFill>
                  <a:prstClr val="white"/>
                </a:solidFill>
                <a:latin typeface="Arial" pitchFamily="34" charset="0"/>
                <a:ea typeface="ＭＳ Ｐゴシック" pitchFamily="-110" charset="-128"/>
                <a:cs typeface="Arial" pitchFamily="34" charset="0"/>
              </a:rPr>
              <a:t>5.6 million registered boaters contribute to billion dollar recreational economy</a:t>
            </a:r>
          </a:p>
        </p:txBody>
      </p:sp>
    </p:spTree>
  </p:cSld>
  <p:clrMapOvr>
    <a:masterClrMapping/>
  </p:clrMapOvr>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Object 4"/>
          <p:cNvGraphicFramePr>
            <a:graphicFrameLocks noChangeAspect="1"/>
          </p:cNvGraphicFramePr>
          <p:nvPr/>
        </p:nvGraphicFramePr>
        <p:xfrm>
          <a:off x="3844925" y="0"/>
          <a:ext cx="5299075" cy="6858000"/>
        </p:xfrm>
        <a:graphic>
          <a:graphicData uri="http://schemas.openxmlformats.org/presentationml/2006/ole">
            <p:oleObj spid="_x0000_s3074" name="Acrobat Document" r:id="rId3" imgW="5830114" imgH="7542857" progId="Acrobat.Document.11">
              <p:embed/>
            </p:oleObj>
          </a:graphicData>
        </a:graphic>
      </p:graphicFrame>
      <p:pic>
        <p:nvPicPr>
          <p:cNvPr id="8" name="Picture 7" descr="2013 Chicago Ice Rescue 2.jpg"/>
          <p:cNvPicPr>
            <a:picLocks noChangeAspect="1"/>
          </p:cNvPicPr>
          <p:nvPr/>
        </p:nvPicPr>
        <p:blipFill>
          <a:blip r:embed="rId4" cstate="print"/>
          <a:stretch>
            <a:fillRect/>
          </a:stretch>
        </p:blipFill>
        <p:spPr>
          <a:xfrm>
            <a:off x="0" y="0"/>
            <a:ext cx="3878036" cy="6858000"/>
          </a:xfrm>
          <a:prstGeom prst="rect">
            <a:avLst/>
          </a:prstGeom>
        </p:spPr>
      </p:pic>
      <p:sp>
        <p:nvSpPr>
          <p:cNvPr id="4" name="Rectangle 3"/>
          <p:cNvSpPr>
            <a:spLocks noChangeArrowheads="1"/>
          </p:cNvSpPr>
          <p:nvPr/>
        </p:nvSpPr>
        <p:spPr bwMode="auto">
          <a:xfrm>
            <a:off x="304800" y="6513"/>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smtClean="0">
                <a:solidFill>
                  <a:schemeClr val="bg1"/>
                </a:solidFill>
                <a:latin typeface="Arial Black" pitchFamily="34" charset="0"/>
                <a:cs typeface="Arial" pitchFamily="34" charset="0"/>
              </a:rPr>
              <a:t>Probability of Sur</a:t>
            </a:r>
            <a:r>
              <a:rPr lang="en-US" sz="2800" dirty="0" smtClean="0">
                <a:solidFill>
                  <a:prstClr val="black"/>
                </a:solidFill>
                <a:latin typeface="Arial Black" pitchFamily="34" charset="0"/>
                <a:cs typeface="Arial" pitchFamily="34" charset="0"/>
              </a:rPr>
              <a:t>vival Decision Aid (</a:t>
            </a:r>
            <a:r>
              <a:rPr lang="en-US" sz="2800" dirty="0" err="1" smtClean="0">
                <a:solidFill>
                  <a:prstClr val="black"/>
                </a:solidFill>
                <a:latin typeface="Arial Black" pitchFamily="34" charset="0"/>
                <a:cs typeface="Arial" pitchFamily="34" charset="0"/>
              </a:rPr>
              <a:t>PSDA</a:t>
            </a:r>
            <a:r>
              <a:rPr lang="en-US" sz="2800" dirty="0" smtClean="0">
                <a:solidFill>
                  <a:prstClr val="black"/>
                </a:solidFill>
                <a:latin typeface="Arial Black" pitchFamily="34" charset="0"/>
                <a:cs typeface="Arial" pitchFamily="34" charset="0"/>
              </a:rPr>
              <a:t>)</a:t>
            </a:r>
            <a:endParaRPr lang="en-US" sz="2800" dirty="0">
              <a:solidFill>
                <a:prstClr val="black"/>
              </a:solidFill>
              <a:latin typeface="Arial Black" pitchFamily="34" charset="0"/>
              <a:cs typeface="Arial" pitchFamily="34" charset="0"/>
            </a:endParaRPr>
          </a:p>
        </p:txBody>
      </p:sp>
      <p:cxnSp>
        <p:nvCxnSpPr>
          <p:cNvPr id="6" name="Straight Connector 5"/>
          <p:cNvCxnSpPr/>
          <p:nvPr/>
        </p:nvCxnSpPr>
        <p:spPr>
          <a:xfrm>
            <a:off x="381000" y="768513"/>
            <a:ext cx="8305800" cy="0"/>
          </a:xfrm>
          <a:prstGeom prst="line">
            <a:avLst/>
          </a:prstGeom>
          <a:ln>
            <a:solidFill>
              <a:schemeClr val="tx1"/>
            </a:solidFill>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MVC-006S.JPG"/>
          <p:cNvPicPr>
            <a:picLocks noChangeAspect="1"/>
          </p:cNvPicPr>
          <p:nvPr/>
        </p:nvPicPr>
        <p:blipFill>
          <a:blip r:embed="rId2" cstate="print"/>
          <a:stretch>
            <a:fillRect/>
          </a:stretch>
        </p:blipFill>
        <p:spPr>
          <a:xfrm>
            <a:off x="0" y="0"/>
            <a:ext cx="9144000" cy="6858000"/>
          </a:xfrm>
          <a:prstGeom prst="rect">
            <a:avLst/>
          </a:prstGeom>
        </p:spPr>
      </p:pic>
      <p:sp>
        <p:nvSpPr>
          <p:cNvPr id="4" name="TextBox 3"/>
          <p:cNvSpPr txBox="1"/>
          <p:nvPr/>
        </p:nvSpPr>
        <p:spPr>
          <a:xfrm>
            <a:off x="4953000" y="1066800"/>
            <a:ext cx="4191000" cy="369332"/>
          </a:xfrm>
          <a:prstGeom prst="rect">
            <a:avLst/>
          </a:prstGeom>
          <a:noFill/>
        </p:spPr>
        <p:txBody>
          <a:bodyPr wrap="square" rtlCol="0">
            <a:spAutoFit/>
          </a:bodyPr>
          <a:lstStyle/>
          <a:p>
            <a:pPr fontAlgn="base">
              <a:spcBef>
                <a:spcPct val="0"/>
              </a:spcBef>
              <a:spcAft>
                <a:spcPct val="0"/>
              </a:spcAft>
            </a:pPr>
            <a:r>
              <a:rPr lang="en-US" dirty="0">
                <a:solidFill>
                  <a:srgbClr val="FFFFFF"/>
                </a:solidFill>
                <a:latin typeface="Arial" charset="0"/>
                <a:cs typeface="Arial" charset="0"/>
              </a:rPr>
              <a:t>(rescued after 31 hours in Lake Huron)</a:t>
            </a:r>
          </a:p>
        </p:txBody>
      </p:sp>
      <p:cxnSp>
        <p:nvCxnSpPr>
          <p:cNvPr id="5" name="Straight Arrow Connector 4"/>
          <p:cNvCxnSpPr/>
          <p:nvPr/>
        </p:nvCxnSpPr>
        <p:spPr>
          <a:xfrm flipH="1">
            <a:off x="4267200" y="1371600"/>
            <a:ext cx="685800" cy="533400"/>
          </a:xfrm>
          <a:prstGeom prst="straightConnector1">
            <a:avLst/>
          </a:prstGeom>
          <a:ln>
            <a:solidFill>
              <a:srgbClr val="FFFFFF"/>
            </a:solidFill>
            <a:tailEnd type="arrow"/>
          </a:ln>
        </p:spPr>
        <p:style>
          <a:lnRef idx="1">
            <a:schemeClr val="accent1"/>
          </a:lnRef>
          <a:fillRef idx="0">
            <a:schemeClr val="accent1"/>
          </a:fillRef>
          <a:effectRef idx="0">
            <a:schemeClr val="accent1"/>
          </a:effectRef>
          <a:fontRef idx="minor">
            <a:schemeClr val="tx1"/>
          </a:fontRef>
        </p:style>
      </p:cxnSp>
      <p:sp>
        <p:nvSpPr>
          <p:cNvPr id="6" name="TextBox 5"/>
          <p:cNvSpPr txBox="1"/>
          <p:nvPr/>
        </p:nvSpPr>
        <p:spPr>
          <a:xfrm>
            <a:off x="0" y="0"/>
            <a:ext cx="9144000" cy="846386"/>
          </a:xfrm>
          <a:prstGeom prst="rect">
            <a:avLst/>
          </a:prstGeom>
          <a:solidFill>
            <a:srgbClr val="002060"/>
          </a:solidFill>
        </p:spPr>
        <p:txBody>
          <a:bodyPr wrap="square" rtlCol="0">
            <a:spAutoFit/>
          </a:bodyPr>
          <a:lstStyle/>
          <a:p>
            <a:pPr algn="ctr" fontAlgn="base">
              <a:spcBef>
                <a:spcPct val="0"/>
              </a:spcBef>
              <a:spcAft>
                <a:spcPts val="600"/>
              </a:spcAft>
            </a:pPr>
            <a:r>
              <a:rPr lang="en-US" sz="2800" b="1" dirty="0" smtClean="0">
                <a:solidFill>
                  <a:srgbClr val="FFFFFF"/>
                </a:solidFill>
                <a:latin typeface="Arial" charset="0"/>
                <a:cs typeface="Arial" charset="0"/>
              </a:rPr>
              <a:t>Environmental professionals </a:t>
            </a:r>
            <a:r>
              <a:rPr lang="en-US" sz="2800" b="1" dirty="0">
                <a:solidFill>
                  <a:srgbClr val="FFFFFF"/>
                </a:solidFill>
                <a:latin typeface="Arial" charset="0"/>
                <a:cs typeface="Arial" charset="0"/>
              </a:rPr>
              <a:t>help us save lives</a:t>
            </a:r>
          </a:p>
          <a:p>
            <a:pPr algn="ctr" fontAlgn="base">
              <a:spcBef>
                <a:spcPct val="0"/>
              </a:spcBef>
              <a:spcAft>
                <a:spcPts val="600"/>
              </a:spcAft>
            </a:pPr>
            <a:r>
              <a:rPr lang="en-US" sz="1600" i="1" dirty="0">
                <a:solidFill>
                  <a:srgbClr val="FFFFFF"/>
                </a:solidFill>
                <a:latin typeface="Arial" charset="0"/>
                <a:cs typeface="Arial" charset="0"/>
              </a:rPr>
              <a:t>Thank you!</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http://www.csmonitor.com/var/ezflow_site/storage/images/media/images/0106-aillinoiscarp-asian-carp-great-lakes-full/7187516-1-eng-US/0106-AILLINOISCARP-Asian-Carp-Great-Lakes-full_full_600.jpg"/>
          <p:cNvPicPr>
            <a:picLocks noChangeAspect="1" noChangeArrowheads="1"/>
          </p:cNvPicPr>
          <p:nvPr/>
        </p:nvPicPr>
        <p:blipFill>
          <a:blip r:embed="rId3" cstate="print"/>
          <a:srcRect/>
          <a:stretch>
            <a:fillRect/>
          </a:stretch>
        </p:blipFill>
        <p:spPr bwMode="auto">
          <a:xfrm>
            <a:off x="0" y="0"/>
            <a:ext cx="9144000" cy="6858000"/>
          </a:xfrm>
          <a:prstGeom prst="rect">
            <a:avLst/>
          </a:prstGeom>
          <a:noFill/>
        </p:spPr>
      </p:pic>
      <p:sp>
        <p:nvSpPr>
          <p:cNvPr id="39938"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2800" dirty="0">
                <a:solidFill>
                  <a:srgbClr val="002060"/>
                </a:solidFill>
                <a:latin typeface="Arial Black" pitchFamily="34" charset="0"/>
                <a:ea typeface="ＭＳ Ｐゴシック" pitchFamily="-110" charset="-128"/>
                <a:cs typeface="Arial" pitchFamily="34" charset="0"/>
              </a:rPr>
              <a:t>Sensitive Ecosystem</a:t>
            </a:r>
          </a:p>
        </p:txBody>
      </p:sp>
      <p:cxnSp>
        <p:nvCxnSpPr>
          <p:cNvPr id="9" name="Straight Connector 8"/>
          <p:cNvCxnSpPr/>
          <p:nvPr/>
        </p:nvCxnSpPr>
        <p:spPr>
          <a:xfrm>
            <a:off x="381000" y="1143000"/>
            <a:ext cx="8305800" cy="0"/>
          </a:xfrm>
          <a:prstGeom prst="line">
            <a:avLst/>
          </a:prstGeom>
          <a:ln/>
        </p:spPr>
        <p:style>
          <a:lnRef idx="1">
            <a:schemeClr val="dk1"/>
          </a:lnRef>
          <a:fillRef idx="0">
            <a:schemeClr val="dk1"/>
          </a:fillRef>
          <a:effectRef idx="0">
            <a:schemeClr val="dk1"/>
          </a:effectRef>
          <a:fontRef idx="minor">
            <a:schemeClr val="tx1"/>
          </a:fontRef>
        </p:style>
      </p:cxnSp>
    </p:spTree>
  </p:cSld>
  <p:clrMapOvr>
    <a:masterClrMapping/>
  </p:clrMapOvr>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20070611_lakes.jpg"/>
          <p:cNvPicPr>
            <a:picLocks noChangeAspect="1"/>
          </p:cNvPicPr>
          <p:nvPr/>
        </p:nvPicPr>
        <p:blipFill>
          <a:blip r:embed="rId3" cstate="print"/>
          <a:srcRect/>
          <a:stretch>
            <a:fillRect/>
          </a:stretch>
        </p:blipFill>
        <p:spPr bwMode="auto">
          <a:xfrm>
            <a:off x="381000" y="1371604"/>
            <a:ext cx="3429000" cy="2392326"/>
          </a:xfrm>
          <a:prstGeom prst="rect">
            <a:avLst/>
          </a:prstGeom>
          <a:ln>
            <a:noFill/>
          </a:ln>
          <a:effectLst>
            <a:outerShdw blurRad="292100" dist="139700" dir="2700000" algn="tl" rotWithShape="0">
              <a:srgbClr val="333333">
                <a:alpha val="65000"/>
              </a:srgbClr>
            </a:outerShdw>
          </a:effectLst>
        </p:spPr>
      </p:pic>
      <p:sp>
        <p:nvSpPr>
          <p:cNvPr id="15363" name="Rectangle 4"/>
          <p:cNvSpPr>
            <a:spLocks noChangeArrowheads="1"/>
          </p:cNvSpPr>
          <p:nvPr/>
        </p:nvSpPr>
        <p:spPr bwMode="auto">
          <a:xfrm>
            <a:off x="3962400" y="1447800"/>
            <a:ext cx="5181600" cy="5162776"/>
          </a:xfrm>
          <a:prstGeom prst="rect">
            <a:avLst/>
          </a:prstGeom>
          <a:noFill/>
          <a:ln w="9525">
            <a:noFill/>
            <a:miter lim="800000"/>
            <a:headEnd/>
            <a:tailEnd/>
          </a:ln>
        </p:spPr>
        <p:txBody>
          <a:bodyPr/>
          <a:lstStyle/>
          <a:p>
            <a:pPr fontAlgn="base">
              <a:spcBef>
                <a:spcPct val="0"/>
              </a:spcBef>
              <a:spcAft>
                <a:spcPct val="0"/>
              </a:spcAft>
            </a:pPr>
            <a:r>
              <a:rPr lang="en-US" sz="2400" b="1" dirty="0">
                <a:solidFill>
                  <a:srgbClr val="1F497D">
                    <a:lumMod val="75000"/>
                  </a:srgbClr>
                </a:solidFill>
                <a:latin typeface="Arial Black" pitchFamily="34" charset="0"/>
                <a:ea typeface="ＭＳ Ｐゴシック" pitchFamily="-110" charset="-128"/>
                <a:cs typeface="Arial" pitchFamily="34" charset="0"/>
              </a:rPr>
              <a:t>Shared…</a:t>
            </a:r>
          </a:p>
          <a:p>
            <a:pPr marL="230188" lvl="1" fontAlgn="base">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2 nations, 8 U.S. states, 2 provinces</a:t>
            </a:r>
          </a:p>
          <a:p>
            <a:pPr marL="230188" lvl="1" fontAlgn="base">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42 tribal nations</a:t>
            </a:r>
          </a:p>
          <a:p>
            <a:pPr fontAlgn="base">
              <a:lnSpc>
                <a:spcPct val="120000"/>
              </a:lnSpc>
              <a:spcBef>
                <a:spcPct val="0"/>
              </a:spcBef>
              <a:spcAft>
                <a:spcPct val="0"/>
              </a:spcAft>
            </a:pPr>
            <a:r>
              <a:rPr lang="en-US" sz="2400" b="1" dirty="0" err="1">
                <a:solidFill>
                  <a:srgbClr val="1F497D">
                    <a:lumMod val="75000"/>
                  </a:srgbClr>
                </a:solidFill>
                <a:latin typeface="Arial Black" pitchFamily="34" charset="0"/>
                <a:ea typeface="ＭＳ Ｐゴシック" pitchFamily="-110" charset="-128"/>
                <a:cs typeface="Arial" pitchFamily="34" charset="0"/>
              </a:rPr>
              <a:t>Saltless</a:t>
            </a:r>
            <a:r>
              <a:rPr lang="en-US" sz="2400" b="1" dirty="0">
                <a:solidFill>
                  <a:srgbClr val="1F497D">
                    <a:lumMod val="75000"/>
                  </a:srgbClr>
                </a:solidFill>
                <a:latin typeface="Arial Black" pitchFamily="34" charset="0"/>
                <a:ea typeface="ＭＳ Ｐゴシック" pitchFamily="-110" charset="-128"/>
                <a:cs typeface="Arial" pitchFamily="34" charset="0"/>
              </a:rPr>
              <a:t>…</a:t>
            </a:r>
          </a:p>
          <a:p>
            <a:pPr marL="230188" lvl="1" fontAlgn="base">
              <a:lnSpc>
                <a:spcPct val="120000"/>
              </a:lnSpc>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Invaluable, sensitive natural resource</a:t>
            </a:r>
          </a:p>
          <a:p>
            <a:pPr marL="230188" lvl="1" fontAlgn="base">
              <a:lnSpc>
                <a:spcPct val="120000"/>
              </a:lnSpc>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21% of world’s fresh water supply</a:t>
            </a:r>
          </a:p>
          <a:p>
            <a:pPr fontAlgn="base">
              <a:lnSpc>
                <a:spcPct val="120000"/>
              </a:lnSpc>
              <a:spcBef>
                <a:spcPct val="0"/>
              </a:spcBef>
              <a:spcAft>
                <a:spcPct val="0"/>
              </a:spcAft>
            </a:pPr>
            <a:r>
              <a:rPr lang="en-US" sz="2400" b="1" dirty="0">
                <a:solidFill>
                  <a:srgbClr val="1F497D">
                    <a:lumMod val="75000"/>
                  </a:srgbClr>
                </a:solidFill>
                <a:latin typeface="Arial Black" pitchFamily="34" charset="0"/>
                <a:ea typeface="ＭＳ Ｐゴシック" pitchFamily="-110" charset="-128"/>
                <a:cs typeface="Arial" pitchFamily="34" charset="0"/>
              </a:rPr>
              <a:t>Seasonal…</a:t>
            </a:r>
          </a:p>
          <a:p>
            <a:pPr marL="228600" lvl="1" fontAlgn="base">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Arctic cold to tropical heat &amp; everything in between – adaptable populations</a:t>
            </a:r>
          </a:p>
          <a:p>
            <a:pPr fontAlgn="base">
              <a:lnSpc>
                <a:spcPct val="120000"/>
              </a:lnSpc>
              <a:spcBef>
                <a:spcPct val="0"/>
              </a:spcBef>
              <a:spcAft>
                <a:spcPct val="0"/>
              </a:spcAft>
            </a:pPr>
            <a:r>
              <a:rPr lang="en-US" sz="2400" b="1" dirty="0">
                <a:solidFill>
                  <a:srgbClr val="1F497D">
                    <a:lumMod val="75000"/>
                  </a:srgbClr>
                </a:solidFill>
                <a:latin typeface="Arial Black" pitchFamily="34" charset="0"/>
                <a:ea typeface="ＭＳ Ｐゴシック" pitchFamily="-110" charset="-128"/>
                <a:cs typeface="Arial" pitchFamily="34" charset="0"/>
              </a:rPr>
              <a:t>System…</a:t>
            </a:r>
          </a:p>
          <a:p>
            <a:pPr marL="230188" lvl="1" fontAlgn="base">
              <a:lnSpc>
                <a:spcPct val="120000"/>
              </a:lnSpc>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Interconnected &amp; interdependent</a:t>
            </a:r>
          </a:p>
          <a:p>
            <a:pPr marL="230188" lvl="1" fontAlgn="base">
              <a:lnSpc>
                <a:spcPct val="120000"/>
              </a:lnSpc>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10,900 miles of U.S./Canadian shoreline</a:t>
            </a:r>
          </a:p>
          <a:p>
            <a:pPr marL="230188" lvl="1" fontAlgn="base">
              <a:lnSpc>
                <a:spcPct val="120000"/>
              </a:lnSpc>
              <a:spcBef>
                <a:spcPct val="0"/>
              </a:spcBef>
              <a:spcAft>
                <a:spcPct val="0"/>
              </a:spcAft>
              <a:buFont typeface="Arial" pitchFamily="34" charset="0"/>
              <a:buChar char="•"/>
            </a:pPr>
            <a:r>
              <a:rPr lang="en-US" sz="2000" dirty="0">
                <a:solidFill>
                  <a:srgbClr val="1F497D">
                    <a:lumMod val="75000"/>
                  </a:srgbClr>
                </a:solidFill>
                <a:latin typeface="Arial" pitchFamily="34" charset="0"/>
                <a:ea typeface="ＭＳ Ｐゴシック" pitchFamily="-110" charset="-128"/>
                <a:cs typeface="Arial" pitchFamily="34" charset="0"/>
              </a:rPr>
              <a:t> 1,500 miles of international </a:t>
            </a:r>
            <a:r>
              <a:rPr lang="en-US" sz="2000" dirty="0" smtClean="0">
                <a:solidFill>
                  <a:srgbClr val="1F497D">
                    <a:lumMod val="75000"/>
                  </a:srgbClr>
                </a:solidFill>
                <a:latin typeface="Arial" pitchFamily="34" charset="0"/>
                <a:ea typeface="ＭＳ Ｐゴシック" pitchFamily="-110" charset="-128"/>
                <a:cs typeface="Arial" pitchFamily="34" charset="0"/>
              </a:rPr>
              <a:t>border</a:t>
            </a:r>
            <a:endParaRPr lang="en-US" sz="2000" dirty="0">
              <a:solidFill>
                <a:prstClr val="black"/>
              </a:solidFill>
              <a:latin typeface="Arial" pitchFamily="34" charset="0"/>
              <a:ea typeface="ＭＳ Ｐゴシック" pitchFamily="-110" charset="-128"/>
              <a:cs typeface="Arial" pitchFamily="34" charset="0"/>
            </a:endParaRPr>
          </a:p>
        </p:txBody>
      </p:sp>
      <p:pic>
        <p:nvPicPr>
          <p:cNvPr id="6" name="Picture 5" descr="cdeed13016ee4badd1c8bbd1713c_grande.jpg"/>
          <p:cNvPicPr>
            <a:picLocks noChangeAspect="1"/>
          </p:cNvPicPr>
          <p:nvPr/>
        </p:nvPicPr>
        <p:blipFill>
          <a:blip r:embed="rId4" cstate="print"/>
          <a:srcRect/>
          <a:stretch>
            <a:fillRect/>
          </a:stretch>
        </p:blipFill>
        <p:spPr bwMode="auto">
          <a:xfrm>
            <a:off x="381000" y="3921369"/>
            <a:ext cx="3429000" cy="2637694"/>
          </a:xfrm>
          <a:prstGeom prst="rect">
            <a:avLst/>
          </a:prstGeom>
          <a:ln>
            <a:noFill/>
          </a:ln>
          <a:effectLst>
            <a:outerShdw blurRad="292100" dist="139700" dir="2700000" algn="tl" rotWithShape="0">
              <a:srgbClr val="333333">
                <a:alpha val="65000"/>
              </a:srgbClr>
            </a:outerShdw>
          </a:effectLst>
        </p:spPr>
      </p:pic>
      <p:sp>
        <p:nvSpPr>
          <p:cNvPr id="15365" name="Rectangle 3"/>
          <p:cNvSpPr>
            <a:spLocks noChangeArrowheads="1"/>
          </p:cNvSpPr>
          <p:nvPr/>
        </p:nvSpPr>
        <p:spPr bwMode="auto">
          <a:xfrm>
            <a:off x="304800" y="381000"/>
            <a:ext cx="8686800" cy="914400"/>
          </a:xfrm>
          <a:prstGeom prst="rect">
            <a:avLst/>
          </a:prstGeom>
          <a:noFill/>
          <a:ln w="9525">
            <a:noFill/>
            <a:miter lim="800000"/>
            <a:headEnd/>
            <a:tailEnd/>
          </a:ln>
        </p:spPr>
        <p:txBody>
          <a:bodyPr anchor="ctr"/>
          <a:lstStyle/>
          <a:p>
            <a:pPr fontAlgn="base">
              <a:spcBef>
                <a:spcPct val="0"/>
              </a:spcBef>
              <a:spcAft>
                <a:spcPct val="0"/>
              </a:spcAft>
            </a:pPr>
            <a:r>
              <a:rPr lang="en-US" sz="3200">
                <a:solidFill>
                  <a:srgbClr val="002060"/>
                </a:solidFill>
                <a:latin typeface="Arial Black" pitchFamily="34" charset="0"/>
                <a:ea typeface="ＭＳ Ｐゴシック" pitchFamily="-110" charset="-128"/>
                <a:cs typeface="Arial" pitchFamily="34" charset="0"/>
              </a:rPr>
              <a:t>A Unique Environment</a:t>
            </a:r>
          </a:p>
        </p:txBody>
      </p:sp>
      <p:cxnSp>
        <p:nvCxnSpPr>
          <p:cNvPr id="8" name="Straight Connector 7"/>
          <p:cNvCxnSpPr/>
          <p:nvPr/>
        </p:nvCxnSpPr>
        <p:spPr>
          <a:xfrm>
            <a:off x="381000" y="1143000"/>
            <a:ext cx="8305800" cy="0"/>
          </a:xfrm>
          <a:prstGeom prst="line">
            <a:avLst/>
          </a:prstGeom>
          <a:ln/>
        </p:spPr>
        <p:style>
          <a:lnRef idx="1">
            <a:schemeClr val="dk1"/>
          </a:lnRef>
          <a:fillRef idx="0">
            <a:schemeClr val="dk1"/>
          </a:fillRef>
          <a:effectRef idx="0">
            <a:schemeClr val="dk1"/>
          </a:effectRef>
          <a:fontRef idx="minor">
            <a:schemeClr val="tx1"/>
          </a:fontRef>
        </p:style>
      </p:cxn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16" name="Picture 15" descr="Picture 1.png"/>
          <p:cNvPicPr>
            <a:picLocks noChangeAspect="1"/>
          </p:cNvPicPr>
          <p:nvPr/>
        </p:nvPicPr>
        <p:blipFill>
          <a:blip r:embed="rId3" cstate="print"/>
          <a:srcRect/>
          <a:stretch>
            <a:fillRect/>
          </a:stretch>
        </p:blipFill>
        <p:spPr bwMode="auto">
          <a:xfrm>
            <a:off x="609600" y="990600"/>
            <a:ext cx="7924800" cy="5299075"/>
          </a:xfrm>
          <a:prstGeom prst="rect">
            <a:avLst/>
          </a:prstGeom>
          <a:noFill/>
          <a:ln w="50800">
            <a:solidFill>
              <a:schemeClr val="bg1"/>
            </a:solidFill>
            <a:round/>
            <a:headEnd/>
            <a:tailEnd/>
          </a:ln>
          <a:effectLst>
            <a:outerShdw dist="50800" dir="2700000" rotWithShape="0">
              <a:srgbClr val="808080">
                <a:alpha val="42999"/>
              </a:srgbClr>
            </a:outerShdw>
          </a:effectLst>
        </p:spPr>
      </p:pic>
      <p:sp>
        <p:nvSpPr>
          <p:cNvPr id="68610" name="Rectangle 5"/>
          <p:cNvSpPr>
            <a:spLocks noChangeArrowheads="1"/>
          </p:cNvSpPr>
          <p:nvPr/>
        </p:nvSpPr>
        <p:spPr bwMode="auto">
          <a:xfrm>
            <a:off x="685800" y="228603"/>
            <a:ext cx="8458200" cy="863600"/>
          </a:xfrm>
          <a:prstGeom prst="rect">
            <a:avLst/>
          </a:prstGeom>
          <a:noFill/>
          <a:ln w="9525">
            <a:noFill/>
            <a:miter lim="800000"/>
            <a:headEnd/>
            <a:tailEnd/>
          </a:ln>
        </p:spPr>
        <p:txBody>
          <a:bodyPr/>
          <a:lstStyle/>
          <a:p>
            <a:pPr fontAlgn="base">
              <a:lnSpc>
                <a:spcPct val="85000"/>
              </a:lnSpc>
              <a:spcBef>
                <a:spcPct val="0"/>
              </a:spcBef>
              <a:spcAft>
                <a:spcPct val="0"/>
              </a:spcAft>
              <a:defRPr/>
            </a:pPr>
            <a:r>
              <a:rPr lang="en-US" sz="4400" b="1">
                <a:solidFill>
                  <a:srgbClr val="FFFFFF"/>
                </a:solidFill>
                <a:effectLst>
                  <a:outerShdw blurRad="38100" dist="38100" dir="2700000" algn="tl">
                    <a:srgbClr val="000000"/>
                  </a:outerShdw>
                </a:effectLst>
                <a:latin typeface="Calibri" pitchFamily="-110" charset="0"/>
                <a:ea typeface="ＭＳ Ｐゴシック" pitchFamily="-110" charset="-128"/>
              </a:rPr>
              <a:t>USCG’s Unique Vantage Point</a:t>
            </a:r>
          </a:p>
        </p:txBody>
      </p:sp>
      <p:sp>
        <p:nvSpPr>
          <p:cNvPr id="253964" name="Text Box 12"/>
          <p:cNvSpPr txBox="1">
            <a:spLocks noChangeArrowheads="1"/>
          </p:cNvSpPr>
          <p:nvPr/>
        </p:nvSpPr>
        <p:spPr bwMode="auto">
          <a:xfrm>
            <a:off x="6019800" y="1096963"/>
            <a:ext cx="2438400" cy="1698838"/>
          </a:xfrm>
          <a:prstGeom prst="rect">
            <a:avLst/>
          </a:prstGeom>
          <a:noFill/>
          <a:ln w="9525">
            <a:noFill/>
            <a:miter lim="800000"/>
            <a:headEnd/>
            <a:tailEnd/>
          </a:ln>
          <a:effectLst/>
        </p:spPr>
        <p:txBody>
          <a:bodyPr lIns="91353" tIns="45676" rIns="91353" bIns="45676">
            <a:spAutoFit/>
          </a:bodyPr>
          <a:lstStyle/>
          <a:p>
            <a:pPr algn="ctr" eaLnBrk="0" fontAlgn="base" hangingPunct="0">
              <a:spcBef>
                <a:spcPct val="0"/>
              </a:spcBef>
              <a:spcAft>
                <a:spcPct val="0"/>
              </a:spcAft>
              <a:defRPr/>
            </a:pPr>
            <a:r>
              <a:rPr lang="en-US" b="1">
                <a:solidFill>
                  <a:srgbClr val="FFFFFF"/>
                </a:solidFill>
                <a:effectLst>
                  <a:outerShdw blurRad="38100" dist="38100" dir="2700000" algn="tl">
                    <a:srgbClr val="000000"/>
                  </a:outerShdw>
                </a:effectLst>
                <a:latin typeface="Cambria" pitchFamily="-110" charset="0"/>
                <a:ea typeface="Cambria" pitchFamily="-110" charset="0"/>
                <a:cs typeface="Cambria" pitchFamily="-110" charset="0"/>
              </a:rPr>
              <a:t> </a:t>
            </a:r>
          </a:p>
          <a:p>
            <a:pPr eaLnBrk="0" fontAlgn="base" hangingPunct="0">
              <a:lnSpc>
                <a:spcPct val="120000"/>
              </a:lnSpc>
              <a:spcBef>
                <a:spcPct val="0"/>
              </a:spcBef>
              <a:spcAft>
                <a:spcPct val="0"/>
              </a:spcAft>
              <a:buFontTx/>
              <a:buChar char="•"/>
              <a:defRPr/>
            </a:pPr>
            <a:r>
              <a:rPr lang="en-US" b="1">
                <a:solidFill>
                  <a:srgbClr val="FFFFFF"/>
                </a:solidFill>
                <a:effectLst>
                  <a:outerShdw blurRad="38100" dist="38100" dir="2700000" algn="tl">
                    <a:srgbClr val="000000"/>
                  </a:outerShdw>
                </a:effectLst>
                <a:latin typeface="Cambria" pitchFamily="-110" charset="0"/>
                <a:ea typeface="Cambria" pitchFamily="-110" charset="0"/>
                <a:cs typeface="Cambria" pitchFamily="-110" charset="0"/>
              </a:rPr>
              <a:t>  2,004 Active duty </a:t>
            </a:r>
          </a:p>
          <a:p>
            <a:pPr eaLnBrk="0" fontAlgn="base" hangingPunct="0">
              <a:lnSpc>
                <a:spcPct val="120000"/>
              </a:lnSpc>
              <a:spcBef>
                <a:spcPct val="0"/>
              </a:spcBef>
              <a:spcAft>
                <a:spcPct val="0"/>
              </a:spcAft>
              <a:buFontTx/>
              <a:buChar char="•"/>
              <a:defRPr/>
            </a:pPr>
            <a:r>
              <a:rPr lang="en-US" b="1">
                <a:solidFill>
                  <a:srgbClr val="FFFFFF"/>
                </a:solidFill>
                <a:effectLst>
                  <a:outerShdw blurRad="38100" dist="38100" dir="2700000" algn="tl">
                    <a:srgbClr val="000000"/>
                  </a:outerShdw>
                </a:effectLst>
                <a:latin typeface="Cambria" pitchFamily="-110" charset="0"/>
                <a:ea typeface="Cambria" pitchFamily="-110" charset="0"/>
                <a:cs typeface="Cambria" pitchFamily="-110" charset="0"/>
              </a:rPr>
              <a:t>  123 Civilian</a:t>
            </a:r>
          </a:p>
          <a:p>
            <a:pPr eaLnBrk="0" fontAlgn="base" hangingPunct="0">
              <a:lnSpc>
                <a:spcPct val="120000"/>
              </a:lnSpc>
              <a:spcBef>
                <a:spcPct val="0"/>
              </a:spcBef>
              <a:spcAft>
                <a:spcPct val="0"/>
              </a:spcAft>
              <a:buFontTx/>
              <a:buChar char="•"/>
              <a:defRPr/>
            </a:pPr>
            <a:r>
              <a:rPr lang="en-US" b="1">
                <a:solidFill>
                  <a:srgbClr val="FFFFFF"/>
                </a:solidFill>
                <a:effectLst>
                  <a:outerShdw blurRad="38100" dist="38100" dir="2700000" algn="tl">
                    <a:srgbClr val="000000"/>
                  </a:outerShdw>
                </a:effectLst>
                <a:latin typeface="Cambria" pitchFamily="-110" charset="0"/>
                <a:ea typeface="Cambria" pitchFamily="-110" charset="0"/>
                <a:cs typeface="Cambria" pitchFamily="-110" charset="0"/>
              </a:rPr>
              <a:t>  561 Reserve</a:t>
            </a:r>
          </a:p>
          <a:p>
            <a:pPr eaLnBrk="0" fontAlgn="base" hangingPunct="0">
              <a:lnSpc>
                <a:spcPct val="120000"/>
              </a:lnSpc>
              <a:spcBef>
                <a:spcPct val="0"/>
              </a:spcBef>
              <a:spcAft>
                <a:spcPct val="0"/>
              </a:spcAft>
              <a:buFontTx/>
              <a:buChar char="•"/>
              <a:defRPr/>
            </a:pPr>
            <a:r>
              <a:rPr lang="en-US" b="1">
                <a:solidFill>
                  <a:srgbClr val="FFFFFF"/>
                </a:solidFill>
                <a:effectLst>
                  <a:outerShdw blurRad="38100" dist="38100" dir="2700000" algn="tl">
                    <a:srgbClr val="000000"/>
                  </a:outerShdw>
                </a:effectLst>
                <a:latin typeface="Cambria" pitchFamily="-110" charset="0"/>
                <a:ea typeface="Cambria" pitchFamily="-110" charset="0"/>
                <a:cs typeface="Cambria" pitchFamily="-110" charset="0"/>
              </a:rPr>
              <a:t>  3,200 Auxiliary</a:t>
            </a:r>
          </a:p>
        </p:txBody>
      </p:sp>
      <p:sp>
        <p:nvSpPr>
          <p:cNvPr id="13317" name="Text Box 14"/>
          <p:cNvSpPr txBox="1">
            <a:spLocks noChangeArrowheads="1"/>
          </p:cNvSpPr>
          <p:nvPr/>
        </p:nvSpPr>
        <p:spPr bwMode="auto">
          <a:xfrm>
            <a:off x="914400" y="4683180"/>
            <a:ext cx="2667000" cy="307777"/>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400" b="1">
                <a:solidFill>
                  <a:srgbClr val="FFFF00"/>
                </a:solidFill>
                <a:latin typeface="Cambria" pitchFamily="-110" charset="0"/>
                <a:ea typeface="ＭＳ Ｐゴシック" pitchFamily="-110" charset="-128"/>
              </a:rPr>
              <a:t>Sector Lake Michigan</a:t>
            </a:r>
          </a:p>
        </p:txBody>
      </p:sp>
      <p:sp>
        <p:nvSpPr>
          <p:cNvPr id="253967" name="AutoShape 15"/>
          <p:cNvSpPr>
            <a:spLocks noChangeArrowheads="1"/>
          </p:cNvSpPr>
          <p:nvPr/>
        </p:nvSpPr>
        <p:spPr bwMode="auto">
          <a:xfrm>
            <a:off x="2743200" y="4876800"/>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3 60000 65536"/>
              <a:gd name="T11" fmla="*/ 2 60000 65536"/>
              <a:gd name="T12" fmla="*/ 1 60000 65536"/>
              <a:gd name="T13" fmla="*/ 1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close/>
              </a:path>
            </a:pathLst>
          </a:custGeom>
          <a:solidFill>
            <a:srgbClr val="FFFF00"/>
          </a:solidFill>
          <a:ln w="9525">
            <a:solidFill>
              <a:schemeClr val="tx1"/>
            </a:solidFill>
            <a:miter lim="800000"/>
            <a:headEnd/>
            <a:tailEnd/>
          </a:ln>
          <a:effectLst>
            <a:outerShdw dist="38100" dir="2700000" rotWithShape="0">
              <a:srgbClr val="808080">
                <a:alpha val="42999"/>
              </a:srgbClr>
            </a:outerShdw>
          </a:effectLst>
        </p:spPr>
        <p:txBody>
          <a:bodyPr wrap="none" anchor="ctr"/>
          <a:lstStyle/>
          <a:p>
            <a:pPr eaLnBrk="0" fontAlgn="base" hangingPunct="0">
              <a:spcBef>
                <a:spcPct val="0"/>
              </a:spcBef>
              <a:spcAft>
                <a:spcPct val="0"/>
              </a:spcAft>
              <a:defRPr/>
            </a:pPr>
            <a:endParaRPr lang="en-US" sz="2400">
              <a:solidFill>
                <a:srgbClr val="000000"/>
              </a:solidFill>
              <a:ea typeface="ＭＳ Ｐゴシック" pitchFamily="-110" charset="-128"/>
            </a:endParaRPr>
          </a:p>
        </p:txBody>
      </p:sp>
      <p:sp>
        <p:nvSpPr>
          <p:cNvPr id="68614" name="Text Box 16"/>
          <p:cNvSpPr txBox="1">
            <a:spLocks noChangeArrowheads="1"/>
          </p:cNvSpPr>
          <p:nvPr/>
        </p:nvSpPr>
        <p:spPr bwMode="auto">
          <a:xfrm>
            <a:off x="2209800" y="2743255"/>
            <a:ext cx="2667000" cy="307777"/>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1400" b="1" dirty="0">
                <a:solidFill>
                  <a:srgbClr val="FFFF00"/>
                </a:solidFill>
                <a:effectLst>
                  <a:outerShdw blurRad="50800" dist="38100" dir="2700000">
                    <a:srgbClr val="000000">
                      <a:alpha val="43000"/>
                    </a:srgbClr>
                  </a:outerShdw>
                </a:effectLst>
                <a:latin typeface="Cambria"/>
                <a:ea typeface="ＭＳ Ｐゴシック" pitchFamily="-110" charset="-128"/>
                <a:cs typeface="Cambria"/>
              </a:rPr>
              <a:t>Sector Sault Ste. Marie</a:t>
            </a:r>
          </a:p>
        </p:txBody>
      </p:sp>
      <p:sp>
        <p:nvSpPr>
          <p:cNvPr id="68615" name="Text Box 17"/>
          <p:cNvSpPr txBox="1">
            <a:spLocks noChangeArrowheads="1"/>
          </p:cNvSpPr>
          <p:nvPr/>
        </p:nvSpPr>
        <p:spPr bwMode="auto">
          <a:xfrm>
            <a:off x="3581400" y="5257855"/>
            <a:ext cx="1524000" cy="307777"/>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1400" b="1" dirty="0">
                <a:solidFill>
                  <a:srgbClr val="FFFF00"/>
                </a:solidFill>
                <a:effectLst>
                  <a:outerShdw blurRad="50800" dist="38100" dir="2700000">
                    <a:srgbClr val="000000">
                      <a:alpha val="43000"/>
                    </a:srgbClr>
                  </a:outerShdw>
                </a:effectLst>
                <a:latin typeface="Cambria"/>
                <a:ea typeface="ＭＳ Ｐゴシック" pitchFamily="-110" charset="-128"/>
                <a:cs typeface="Cambria"/>
              </a:rPr>
              <a:t>Sector</a:t>
            </a:r>
            <a:r>
              <a:rPr lang="en-US" sz="1400" b="1" dirty="0">
                <a:solidFill>
                  <a:srgbClr val="FFFF00"/>
                </a:solidFill>
                <a:latin typeface="Cambria"/>
                <a:ea typeface="ＭＳ Ｐゴシック" pitchFamily="-110" charset="-128"/>
                <a:cs typeface="Cambria"/>
              </a:rPr>
              <a:t> Detroit</a:t>
            </a:r>
          </a:p>
        </p:txBody>
      </p:sp>
      <p:sp>
        <p:nvSpPr>
          <p:cNvPr id="68616" name="Text Box 18"/>
          <p:cNvSpPr txBox="1">
            <a:spLocks noChangeArrowheads="1"/>
          </p:cNvSpPr>
          <p:nvPr/>
        </p:nvSpPr>
        <p:spPr bwMode="auto">
          <a:xfrm>
            <a:off x="6629400" y="4876855"/>
            <a:ext cx="1981200" cy="307777"/>
          </a:xfrm>
          <a:prstGeom prst="rect">
            <a:avLst/>
          </a:prstGeom>
          <a:noFill/>
          <a:ln w="9525">
            <a:noFill/>
            <a:miter lim="800000"/>
            <a:headEnd/>
            <a:tailEnd/>
          </a:ln>
        </p:spPr>
        <p:txBody>
          <a:bodyPr>
            <a:spAutoFit/>
          </a:bodyPr>
          <a:lstStyle/>
          <a:p>
            <a:pPr eaLnBrk="0" fontAlgn="base" hangingPunct="0">
              <a:spcBef>
                <a:spcPct val="50000"/>
              </a:spcBef>
              <a:spcAft>
                <a:spcPct val="0"/>
              </a:spcAft>
              <a:defRPr/>
            </a:pPr>
            <a:r>
              <a:rPr lang="en-US" sz="1400" b="1" dirty="0">
                <a:solidFill>
                  <a:srgbClr val="FFFF00"/>
                </a:solidFill>
                <a:effectLst>
                  <a:outerShdw blurRad="50800" dist="38100" dir="2700000">
                    <a:srgbClr val="000000">
                      <a:alpha val="43000"/>
                    </a:srgbClr>
                  </a:outerShdw>
                </a:effectLst>
                <a:latin typeface="Cambria"/>
                <a:ea typeface="ＭＳ Ｐゴシック" pitchFamily="-110" charset="-128"/>
                <a:cs typeface="Cambria"/>
              </a:rPr>
              <a:t>Sector</a:t>
            </a:r>
            <a:r>
              <a:rPr lang="en-US" sz="1400" b="1" dirty="0">
                <a:solidFill>
                  <a:srgbClr val="FFFF00"/>
                </a:solidFill>
                <a:latin typeface="Cambria"/>
                <a:ea typeface="ＭＳ Ｐゴシック" pitchFamily="-110" charset="-128"/>
                <a:cs typeface="Cambria"/>
              </a:rPr>
              <a:t> Buffalo</a:t>
            </a:r>
          </a:p>
        </p:txBody>
      </p:sp>
      <p:sp>
        <p:nvSpPr>
          <p:cNvPr id="253971" name="AutoShape 19"/>
          <p:cNvSpPr>
            <a:spLocks noChangeArrowheads="1"/>
          </p:cNvSpPr>
          <p:nvPr/>
        </p:nvSpPr>
        <p:spPr bwMode="auto">
          <a:xfrm>
            <a:off x="4191000" y="2895600"/>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3 60000 65536"/>
              <a:gd name="T11" fmla="*/ 2 60000 65536"/>
              <a:gd name="T12" fmla="*/ 1 60000 65536"/>
              <a:gd name="T13" fmla="*/ 1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close/>
              </a:path>
            </a:pathLst>
          </a:custGeom>
          <a:solidFill>
            <a:srgbClr val="FFFF00"/>
          </a:solidFill>
          <a:ln w="9525">
            <a:solidFill>
              <a:schemeClr val="tx1"/>
            </a:solidFill>
            <a:miter lim="800000"/>
            <a:headEnd/>
            <a:tailEnd/>
          </a:ln>
          <a:effectLst>
            <a:outerShdw dist="38100" dir="2700000" rotWithShape="0">
              <a:srgbClr val="808080">
                <a:alpha val="42999"/>
              </a:srgbClr>
            </a:outerShdw>
          </a:effectLst>
        </p:spPr>
        <p:txBody>
          <a:bodyPr wrap="none" anchor="ctr"/>
          <a:lstStyle/>
          <a:p>
            <a:pPr eaLnBrk="0" fontAlgn="base" hangingPunct="0">
              <a:spcBef>
                <a:spcPct val="0"/>
              </a:spcBef>
              <a:spcAft>
                <a:spcPct val="0"/>
              </a:spcAft>
              <a:defRPr/>
            </a:pPr>
            <a:endParaRPr lang="en-US" sz="2400">
              <a:solidFill>
                <a:srgbClr val="000000"/>
              </a:solidFill>
              <a:ea typeface="ＭＳ Ｐゴシック" pitchFamily="-110" charset="-128"/>
            </a:endParaRPr>
          </a:p>
        </p:txBody>
      </p:sp>
      <p:sp>
        <p:nvSpPr>
          <p:cNvPr id="253972" name="AutoShape 20"/>
          <p:cNvSpPr>
            <a:spLocks noChangeArrowheads="1"/>
          </p:cNvSpPr>
          <p:nvPr/>
        </p:nvSpPr>
        <p:spPr bwMode="auto">
          <a:xfrm>
            <a:off x="4800600" y="5451475"/>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3 60000 65536"/>
              <a:gd name="T11" fmla="*/ 2 60000 65536"/>
              <a:gd name="T12" fmla="*/ 1 60000 65536"/>
              <a:gd name="T13" fmla="*/ 1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close/>
              </a:path>
            </a:pathLst>
          </a:custGeom>
          <a:solidFill>
            <a:srgbClr val="FFFF00"/>
          </a:solidFill>
          <a:ln w="9525">
            <a:solidFill>
              <a:schemeClr val="tx1"/>
            </a:solidFill>
            <a:miter lim="800000"/>
            <a:headEnd/>
            <a:tailEnd/>
          </a:ln>
          <a:effectLst>
            <a:outerShdw dist="38100" dir="2700000" rotWithShape="0">
              <a:srgbClr val="808080">
                <a:alpha val="42999"/>
              </a:srgbClr>
            </a:outerShdw>
          </a:effectLst>
        </p:spPr>
        <p:txBody>
          <a:bodyPr wrap="none" anchor="ctr"/>
          <a:lstStyle/>
          <a:p>
            <a:pPr eaLnBrk="0" fontAlgn="base" hangingPunct="0">
              <a:spcBef>
                <a:spcPct val="0"/>
              </a:spcBef>
              <a:spcAft>
                <a:spcPct val="0"/>
              </a:spcAft>
              <a:defRPr/>
            </a:pPr>
            <a:endParaRPr lang="en-US" sz="2400">
              <a:solidFill>
                <a:srgbClr val="000000"/>
              </a:solidFill>
              <a:ea typeface="ＭＳ Ｐゴシック" pitchFamily="-110" charset="-128"/>
            </a:endParaRPr>
          </a:p>
        </p:txBody>
      </p:sp>
      <p:sp>
        <p:nvSpPr>
          <p:cNvPr id="253973" name="AutoShape 21"/>
          <p:cNvSpPr>
            <a:spLocks noChangeArrowheads="1"/>
          </p:cNvSpPr>
          <p:nvPr/>
        </p:nvSpPr>
        <p:spPr bwMode="auto">
          <a:xfrm>
            <a:off x="6553200" y="5070475"/>
            <a:ext cx="228600" cy="228600"/>
          </a:xfrm>
          <a:custGeom>
            <a:avLst/>
            <a:gdLst>
              <a:gd name="T0" fmla="*/ 114300 w 228600"/>
              <a:gd name="T1" fmla="*/ 0 h 228600"/>
              <a:gd name="T2" fmla="*/ 0 w 228600"/>
              <a:gd name="T3" fmla="*/ 87317 h 228600"/>
              <a:gd name="T4" fmla="*/ 43659 w 228600"/>
              <a:gd name="T5" fmla="*/ 228599 h 228600"/>
              <a:gd name="T6" fmla="*/ 184941 w 228600"/>
              <a:gd name="T7" fmla="*/ 228599 h 228600"/>
              <a:gd name="T8" fmla="*/ 228600 w 228600"/>
              <a:gd name="T9" fmla="*/ 87317 h 228600"/>
              <a:gd name="T10" fmla="*/ 3 60000 65536"/>
              <a:gd name="T11" fmla="*/ 2 60000 65536"/>
              <a:gd name="T12" fmla="*/ 1 60000 65536"/>
              <a:gd name="T13" fmla="*/ 1 60000 65536"/>
              <a:gd name="T14" fmla="*/ 0 60000 65536"/>
              <a:gd name="T15" fmla="*/ 70642 w 228600"/>
              <a:gd name="T16" fmla="*/ 87318 h 228600"/>
              <a:gd name="T17" fmla="*/ 157958 w 228600"/>
              <a:gd name="T18" fmla="*/ 174634 h 228600"/>
            </a:gdLst>
            <a:ahLst/>
            <a:cxnLst>
              <a:cxn ang="T10">
                <a:pos x="T0" y="T1"/>
              </a:cxn>
              <a:cxn ang="T11">
                <a:pos x="T2" y="T3"/>
              </a:cxn>
              <a:cxn ang="T12">
                <a:pos x="T4" y="T5"/>
              </a:cxn>
              <a:cxn ang="T13">
                <a:pos x="T6" y="T7"/>
              </a:cxn>
              <a:cxn ang="T14">
                <a:pos x="T8" y="T9"/>
              </a:cxn>
            </a:cxnLst>
            <a:rect l="T15" t="T16" r="T17" b="T18"/>
            <a:pathLst>
              <a:path w="228600" h="228600">
                <a:moveTo>
                  <a:pt x="0" y="87317"/>
                </a:moveTo>
                <a:lnTo>
                  <a:pt x="87318" y="87318"/>
                </a:lnTo>
                <a:lnTo>
                  <a:pt x="114300" y="0"/>
                </a:lnTo>
                <a:lnTo>
                  <a:pt x="141282" y="87318"/>
                </a:lnTo>
                <a:lnTo>
                  <a:pt x="228600" y="87317"/>
                </a:lnTo>
                <a:lnTo>
                  <a:pt x="157958" y="141282"/>
                </a:lnTo>
                <a:lnTo>
                  <a:pt x="184941" y="228599"/>
                </a:lnTo>
                <a:lnTo>
                  <a:pt x="114300" y="174634"/>
                </a:lnTo>
                <a:lnTo>
                  <a:pt x="43659" y="228599"/>
                </a:lnTo>
                <a:lnTo>
                  <a:pt x="70642" y="141282"/>
                </a:lnTo>
                <a:close/>
              </a:path>
            </a:pathLst>
          </a:custGeom>
          <a:solidFill>
            <a:srgbClr val="FFFF00"/>
          </a:solidFill>
          <a:ln w="9525">
            <a:solidFill>
              <a:schemeClr val="tx1"/>
            </a:solidFill>
            <a:miter lim="800000"/>
            <a:headEnd/>
            <a:tailEnd/>
          </a:ln>
          <a:effectLst>
            <a:outerShdw dist="38100" dir="2700000" rotWithShape="0">
              <a:srgbClr val="808080">
                <a:alpha val="42999"/>
              </a:srgbClr>
            </a:outerShdw>
          </a:effectLst>
        </p:spPr>
        <p:txBody>
          <a:bodyPr wrap="none" anchor="ctr"/>
          <a:lstStyle/>
          <a:p>
            <a:pPr eaLnBrk="0" fontAlgn="base" hangingPunct="0">
              <a:spcBef>
                <a:spcPct val="0"/>
              </a:spcBef>
              <a:spcAft>
                <a:spcPct val="0"/>
              </a:spcAft>
              <a:defRPr/>
            </a:pPr>
            <a:endParaRPr lang="en-US" sz="2400">
              <a:solidFill>
                <a:srgbClr val="000000"/>
              </a:solidFill>
              <a:ea typeface="ＭＳ Ｐゴシック" pitchFamily="-110" charset="-128"/>
            </a:endParaRPr>
          </a:p>
        </p:txBody>
      </p:sp>
      <p:sp>
        <p:nvSpPr>
          <p:cNvPr id="253974" name="AutoShape 22"/>
          <p:cNvSpPr>
            <a:spLocks noChangeArrowheads="1"/>
          </p:cNvSpPr>
          <p:nvPr/>
        </p:nvSpPr>
        <p:spPr bwMode="auto">
          <a:xfrm>
            <a:off x="5257800" y="5813425"/>
            <a:ext cx="457200" cy="381000"/>
          </a:xfrm>
          <a:custGeom>
            <a:avLst/>
            <a:gdLst>
              <a:gd name="T0" fmla="*/ 228600 w 457200"/>
              <a:gd name="T1" fmla="*/ 0 h 381000"/>
              <a:gd name="T2" fmla="*/ 0 w 457200"/>
              <a:gd name="T3" fmla="*/ 145529 h 381000"/>
              <a:gd name="T4" fmla="*/ 87318 w 457200"/>
              <a:gd name="T5" fmla="*/ 380999 h 381000"/>
              <a:gd name="T6" fmla="*/ 369882 w 457200"/>
              <a:gd name="T7" fmla="*/ 380999 h 381000"/>
              <a:gd name="T8" fmla="*/ 457200 w 457200"/>
              <a:gd name="T9" fmla="*/ 145529 h 381000"/>
              <a:gd name="T10" fmla="*/ 3 60000 65536"/>
              <a:gd name="T11" fmla="*/ 2 60000 65536"/>
              <a:gd name="T12" fmla="*/ 1 60000 65536"/>
              <a:gd name="T13" fmla="*/ 1 60000 65536"/>
              <a:gd name="T14" fmla="*/ 0 60000 65536"/>
              <a:gd name="T15" fmla="*/ 141284 w 457200"/>
              <a:gd name="T16" fmla="*/ 145530 h 381000"/>
              <a:gd name="T17" fmla="*/ 315916 w 457200"/>
              <a:gd name="T18" fmla="*/ 291056 h 381000"/>
            </a:gdLst>
            <a:ahLst/>
            <a:cxnLst>
              <a:cxn ang="T10">
                <a:pos x="T0" y="T1"/>
              </a:cxn>
              <a:cxn ang="T11">
                <a:pos x="T2" y="T3"/>
              </a:cxn>
              <a:cxn ang="T12">
                <a:pos x="T4" y="T5"/>
              </a:cxn>
              <a:cxn ang="T13">
                <a:pos x="T6" y="T7"/>
              </a:cxn>
              <a:cxn ang="T14">
                <a:pos x="T8" y="T9"/>
              </a:cxn>
            </a:cxnLst>
            <a:rect l="T15" t="T16" r="T17" b="T18"/>
            <a:pathLst>
              <a:path w="457200" h="381000">
                <a:moveTo>
                  <a:pt x="0" y="145529"/>
                </a:moveTo>
                <a:lnTo>
                  <a:pt x="174636" y="145530"/>
                </a:lnTo>
                <a:lnTo>
                  <a:pt x="228600" y="0"/>
                </a:lnTo>
                <a:lnTo>
                  <a:pt x="282564" y="145530"/>
                </a:lnTo>
                <a:lnTo>
                  <a:pt x="457200" y="145529"/>
                </a:lnTo>
                <a:lnTo>
                  <a:pt x="315916" y="235470"/>
                </a:lnTo>
                <a:lnTo>
                  <a:pt x="369882" y="380999"/>
                </a:lnTo>
                <a:lnTo>
                  <a:pt x="228600" y="291056"/>
                </a:lnTo>
                <a:lnTo>
                  <a:pt x="87318" y="380999"/>
                </a:lnTo>
                <a:lnTo>
                  <a:pt x="141284" y="235470"/>
                </a:lnTo>
                <a:close/>
              </a:path>
            </a:pathLst>
          </a:custGeom>
          <a:solidFill>
            <a:srgbClr val="FFFF00"/>
          </a:solidFill>
          <a:ln w="15875">
            <a:solidFill>
              <a:schemeClr val="tx1"/>
            </a:solidFill>
            <a:miter lim="800000"/>
            <a:headEnd/>
            <a:tailEnd/>
          </a:ln>
          <a:effectLst>
            <a:outerShdw dist="38100" dir="2700000" rotWithShape="0">
              <a:srgbClr val="808080">
                <a:alpha val="42999"/>
              </a:srgbClr>
            </a:outerShdw>
          </a:effectLst>
        </p:spPr>
        <p:txBody>
          <a:bodyPr wrap="none" anchor="ctr"/>
          <a:lstStyle/>
          <a:p>
            <a:pPr eaLnBrk="0" fontAlgn="base" hangingPunct="0">
              <a:spcBef>
                <a:spcPct val="0"/>
              </a:spcBef>
              <a:spcAft>
                <a:spcPct val="0"/>
              </a:spcAft>
              <a:defRPr/>
            </a:pPr>
            <a:endParaRPr lang="en-US" sz="2400">
              <a:solidFill>
                <a:srgbClr val="000000"/>
              </a:solidFill>
              <a:ea typeface="ＭＳ Ｐゴシック" pitchFamily="-110" charset="-128"/>
            </a:endParaRPr>
          </a:p>
        </p:txBody>
      </p:sp>
      <p:sp>
        <p:nvSpPr>
          <p:cNvPr id="13326" name="Text Box 23"/>
          <p:cNvSpPr txBox="1">
            <a:spLocks noChangeArrowheads="1"/>
          </p:cNvSpPr>
          <p:nvPr/>
        </p:nvSpPr>
        <p:spPr bwMode="auto">
          <a:xfrm>
            <a:off x="5638800" y="5638805"/>
            <a:ext cx="2667000" cy="584775"/>
          </a:xfrm>
          <a:prstGeom prst="rect">
            <a:avLst/>
          </a:prstGeom>
          <a:noFill/>
          <a:ln w="9525">
            <a:noFill/>
            <a:miter lim="800000"/>
            <a:headEnd/>
            <a:tailEnd/>
          </a:ln>
        </p:spPr>
        <p:txBody>
          <a:bodyPr>
            <a:spAutoFit/>
          </a:bodyPr>
          <a:lstStyle/>
          <a:p>
            <a:pPr eaLnBrk="0" fontAlgn="base" hangingPunct="0">
              <a:spcBef>
                <a:spcPct val="50000"/>
              </a:spcBef>
              <a:spcAft>
                <a:spcPct val="0"/>
              </a:spcAft>
            </a:pPr>
            <a:r>
              <a:rPr lang="en-US" sz="1600" b="1">
                <a:solidFill>
                  <a:srgbClr val="FFFF00"/>
                </a:solidFill>
                <a:latin typeface="Cambria" pitchFamily="-110" charset="0"/>
                <a:ea typeface="ＭＳ Ｐゴシック" pitchFamily="-110" charset="-128"/>
              </a:rPr>
              <a:t>Ninth District Headquarters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Content Placeholder 3"/>
          <p:cNvGraphicFramePr>
            <a:graphicFrameLocks/>
          </p:cNvGraphicFramePr>
          <p:nvPr/>
        </p:nvGraphicFramePr>
        <p:xfrm>
          <a:off x="457200" y="914400"/>
          <a:ext cx="8229600" cy="510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4"/>
          <p:cNvSpPr txBox="1">
            <a:spLocks noChangeArrowheads="1"/>
          </p:cNvSpPr>
          <p:nvPr/>
        </p:nvSpPr>
        <p:spPr bwMode="auto">
          <a:xfrm>
            <a:off x="1447800" y="2814694"/>
            <a:ext cx="952568"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2400" dirty="0">
                <a:solidFill>
                  <a:srgbClr val="DADADA">
                    <a:lumMod val="10000"/>
                  </a:srgbClr>
                </a:solidFill>
                <a:latin typeface="Calibri"/>
                <a:ea typeface="Arial Black" pitchFamily="-110" charset="0"/>
                <a:cs typeface="Calibri"/>
              </a:rPr>
              <a:t>Safety</a:t>
            </a:r>
          </a:p>
        </p:txBody>
      </p:sp>
      <p:sp>
        <p:nvSpPr>
          <p:cNvPr id="14340" name="Rectangle 5"/>
          <p:cNvSpPr>
            <a:spLocks noChangeArrowheads="1"/>
          </p:cNvSpPr>
          <p:nvPr/>
        </p:nvSpPr>
        <p:spPr bwMode="auto">
          <a:xfrm>
            <a:off x="3965576" y="2814694"/>
            <a:ext cx="1191352"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161616"/>
                </a:solidFill>
                <a:latin typeface="Calibri" pitchFamily="-110" charset="0"/>
                <a:ea typeface="ＭＳ Ｐゴシック" pitchFamily="-110" charset="-128"/>
              </a:rPr>
              <a:t>Security</a:t>
            </a:r>
          </a:p>
        </p:txBody>
      </p:sp>
      <p:sp>
        <p:nvSpPr>
          <p:cNvPr id="14341" name="Rectangle 6"/>
          <p:cNvSpPr>
            <a:spLocks noChangeArrowheads="1"/>
          </p:cNvSpPr>
          <p:nvPr/>
        </p:nvSpPr>
        <p:spPr bwMode="auto">
          <a:xfrm>
            <a:off x="6389688" y="2814694"/>
            <a:ext cx="1720664" cy="461665"/>
          </a:xfrm>
          <a:prstGeom prst="rect">
            <a:avLst/>
          </a:prstGeom>
          <a:noFill/>
          <a:ln w="9525">
            <a:noFill/>
            <a:miter lim="800000"/>
            <a:headEnd/>
            <a:tailEnd/>
          </a:ln>
        </p:spPr>
        <p:txBody>
          <a:bodyPr wrap="none">
            <a:spAutoFit/>
          </a:bodyPr>
          <a:lstStyle/>
          <a:p>
            <a:pPr eaLnBrk="0" fontAlgn="base" hangingPunct="0">
              <a:spcBef>
                <a:spcPct val="0"/>
              </a:spcBef>
              <a:spcAft>
                <a:spcPct val="0"/>
              </a:spcAft>
            </a:pPr>
            <a:r>
              <a:rPr lang="en-US" sz="2400">
                <a:solidFill>
                  <a:srgbClr val="161616"/>
                </a:solidFill>
                <a:latin typeface="Calibri" pitchFamily="-110" charset="0"/>
                <a:ea typeface="ＭＳ Ｐゴシック" pitchFamily="-110" charset="-128"/>
              </a:rPr>
              <a:t>Stewardship</a:t>
            </a:r>
          </a:p>
        </p:txBody>
      </p:sp>
      <p:sp>
        <p:nvSpPr>
          <p:cNvPr id="70662" name="Rectangle 8"/>
          <p:cNvSpPr>
            <a:spLocks noChangeArrowheads="1"/>
          </p:cNvSpPr>
          <p:nvPr/>
        </p:nvSpPr>
        <p:spPr bwMode="auto">
          <a:xfrm>
            <a:off x="376243" y="228656"/>
            <a:ext cx="6278129" cy="769441"/>
          </a:xfrm>
          <a:prstGeom prst="rect">
            <a:avLst/>
          </a:prstGeom>
          <a:noFill/>
          <a:ln w="9525">
            <a:noFill/>
            <a:miter lim="800000"/>
            <a:headEnd/>
            <a:tailEnd/>
          </a:ln>
        </p:spPr>
        <p:txBody>
          <a:bodyPr wrap="none">
            <a:spAutoFit/>
          </a:bodyPr>
          <a:lstStyle/>
          <a:p>
            <a:pPr eaLnBrk="0" fontAlgn="base" hangingPunct="0">
              <a:spcBef>
                <a:spcPct val="0"/>
              </a:spcBef>
              <a:spcAft>
                <a:spcPct val="0"/>
              </a:spcAft>
              <a:defRPr/>
            </a:pPr>
            <a:r>
              <a:rPr lang="en-US" sz="4400" b="1">
                <a:solidFill>
                  <a:srgbClr val="FFFFFF"/>
                </a:solidFill>
                <a:effectLst>
                  <a:outerShdw blurRad="38100" dist="38100" dir="2700000" algn="tl">
                    <a:srgbClr val="000000"/>
                  </a:outerShdw>
                </a:effectLst>
                <a:latin typeface="Calibri" pitchFamily="-110" charset="0"/>
                <a:ea typeface="ＭＳ Ｐゴシック" pitchFamily="-110" charset="-128"/>
              </a:rPr>
              <a:t>U.S. Coast Guard Missions</a:t>
            </a:r>
            <a:endParaRPr lang="en-US" sz="4400" b="1">
              <a:solidFill>
                <a:srgbClr val="FFFFFF"/>
              </a:solidFill>
              <a:effectLst>
                <a:outerShdw blurRad="38100" dist="38100" dir="2700000" algn="tl">
                  <a:srgbClr val="000000"/>
                </a:outerShdw>
              </a:effectLst>
              <a:ea typeface="ＭＳ Ｐゴシック" pitchFamily="-110" charset="-128"/>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0.xml><?xml version="1.0" encoding="utf-8"?>
<a:theme xmlns:a="http://schemas.openxmlformats.org/drawingml/2006/main" name="7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8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9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0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2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2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2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1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1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3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1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4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1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0.xml><?xml version="1.0" encoding="utf-8"?>
<a:theme xmlns:a="http://schemas.openxmlformats.org/drawingml/2006/main" name="5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1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6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1_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4.xml><?xml version="1.0" encoding="utf-8"?>
<a:theme xmlns:a="http://schemas.openxmlformats.org/drawingml/2006/main" name="1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5.xml><?xml version="1.0" encoding="utf-8"?>
<a:theme xmlns:a="http://schemas.openxmlformats.org/drawingml/2006/main" name="1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6.xml><?xml version="1.0" encoding="utf-8"?>
<a:theme xmlns:a="http://schemas.openxmlformats.org/drawingml/2006/main" name="1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7.xml><?xml version="1.0" encoding="utf-8"?>
<a:theme xmlns:a="http://schemas.openxmlformats.org/drawingml/2006/main" name="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8.xml><?xml version="1.0" encoding="utf-8"?>
<a:theme xmlns:a="http://schemas.openxmlformats.org/drawingml/2006/main" name="16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9.xml><?xml version="1.0" encoding="utf-8"?>
<a:theme xmlns:a="http://schemas.openxmlformats.org/drawingml/2006/main" name="17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0.xml><?xml version="1.0" encoding="utf-8"?>
<a:theme xmlns:a="http://schemas.openxmlformats.org/drawingml/2006/main" name="18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1.xml><?xml version="1.0" encoding="utf-8"?>
<a:theme xmlns:a="http://schemas.openxmlformats.org/drawingml/2006/main" name="19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2.xml><?xml version="1.0" encoding="utf-8"?>
<a:theme xmlns:a="http://schemas.openxmlformats.org/drawingml/2006/main" name="20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3.xml><?xml version="1.0" encoding="utf-8"?>
<a:theme xmlns:a="http://schemas.openxmlformats.org/drawingml/2006/main" name="7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8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9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10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11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12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13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0.xml><?xml version="1.0" encoding="utf-8"?>
<a:theme xmlns:a="http://schemas.openxmlformats.org/drawingml/2006/main" name="14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5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16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17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18_DHS_Template">
  <a:themeElements>
    <a:clrScheme name="">
      <a:dk1>
        <a:srgbClr val="70BC1F"/>
      </a:dk1>
      <a:lt1>
        <a:srgbClr val="FFFFFF"/>
      </a:lt1>
      <a:dk2>
        <a:srgbClr val="000063"/>
      </a:dk2>
      <a:lt2>
        <a:srgbClr val="FF0000"/>
      </a:lt2>
      <a:accent1>
        <a:srgbClr val="FFDB00"/>
      </a:accent1>
      <a:accent2>
        <a:srgbClr val="0062C8"/>
      </a:accent2>
      <a:accent3>
        <a:srgbClr val="AAAAB7"/>
      </a:accent3>
      <a:accent4>
        <a:srgbClr val="DADADA"/>
      </a:accent4>
      <a:accent5>
        <a:srgbClr val="FFEAAA"/>
      </a:accent5>
      <a:accent6>
        <a:srgbClr val="0058B5"/>
      </a:accent6>
      <a:hlink>
        <a:srgbClr val="CC6600"/>
      </a:hlink>
      <a:folHlink>
        <a:srgbClr val="990099"/>
      </a:folHlink>
    </a:clrScheme>
    <a:fontScheme name="DHS_Template">
      <a:majorFont>
        <a:latin typeface="Times New Roman"/>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HS_Template 1">
        <a:dk1>
          <a:srgbClr val="595959"/>
        </a:dk1>
        <a:lt1>
          <a:srgbClr val="F8D167"/>
        </a:lt1>
        <a:dk2>
          <a:srgbClr val="BF5FA7"/>
        </a:dk2>
        <a:lt2>
          <a:srgbClr val="92C9DD"/>
        </a:lt2>
        <a:accent1>
          <a:srgbClr val="9ED47C"/>
        </a:accent1>
        <a:accent2>
          <a:srgbClr val="F3728D"/>
        </a:accent2>
        <a:accent3>
          <a:srgbClr val="FBE5B8"/>
        </a:accent3>
        <a:accent4>
          <a:srgbClr val="4B4B4B"/>
        </a:accent4>
        <a:accent5>
          <a:srgbClr val="CCE6BF"/>
        </a:accent5>
        <a:accent6>
          <a:srgbClr val="DC677F"/>
        </a:accent6>
        <a:hlink>
          <a:srgbClr val="6E91BA"/>
        </a:hlink>
        <a:folHlink>
          <a:srgbClr val="BDBFD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2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1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2_Custom Design">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3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4_Office Theme">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FFF"/>
      </a:hlink>
      <a:folHlink>
        <a:srgbClr val="FFFFFF"/>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255</TotalTime>
  <Words>2000</Words>
  <Application>Microsoft Office PowerPoint</Application>
  <PresentationFormat>On-screen Show (4:3)</PresentationFormat>
  <Paragraphs>270</Paragraphs>
  <Slides>51</Slides>
  <Notes>19</Notes>
  <HiddenSlides>0</HiddenSlides>
  <MMClips>0</MMClips>
  <ScaleCrop>false</ScaleCrop>
  <HeadingPairs>
    <vt:vector size="6" baseType="variant">
      <vt:variant>
        <vt:lpstr>Theme</vt:lpstr>
      </vt:variant>
      <vt:variant>
        <vt:i4>47</vt:i4>
      </vt:variant>
      <vt:variant>
        <vt:lpstr>Embedded OLE Servers</vt:lpstr>
      </vt:variant>
      <vt:variant>
        <vt:i4>2</vt:i4>
      </vt:variant>
      <vt:variant>
        <vt:lpstr>Slide Titles</vt:lpstr>
      </vt:variant>
      <vt:variant>
        <vt:i4>51</vt:i4>
      </vt:variant>
    </vt:vector>
  </HeadingPairs>
  <TitlesOfParts>
    <vt:vector size="100" baseType="lpstr">
      <vt:lpstr>Custom Design</vt:lpstr>
      <vt:lpstr>5_Office Theme</vt:lpstr>
      <vt:lpstr>1_Custom Design</vt:lpstr>
      <vt:lpstr>6_Office Theme</vt:lpstr>
      <vt:lpstr>1_Office Theme</vt:lpstr>
      <vt:lpstr>2_Custom Design</vt:lpstr>
      <vt:lpstr>2_Office Theme</vt:lpstr>
      <vt:lpstr>3_Office Theme</vt:lpstr>
      <vt:lpstr>4_Office Theme</vt:lpstr>
      <vt:lpstr>7_Office Theme</vt:lpstr>
      <vt:lpstr>8_Office Theme</vt:lpstr>
      <vt:lpstr>9_Office Theme</vt:lpstr>
      <vt:lpstr>10_Office Theme</vt:lpstr>
      <vt:lpstr>Default Design</vt:lpstr>
      <vt:lpstr>2_DHS_Template</vt:lpstr>
      <vt:lpstr>1_DHS_Template</vt:lpstr>
      <vt:lpstr>3_DHS_Template</vt:lpstr>
      <vt:lpstr>DHS_Template</vt:lpstr>
      <vt:lpstr>4_DHS_Template</vt:lpstr>
      <vt:lpstr>5_DHS_Template</vt:lpstr>
      <vt:lpstr>6_DHS_Template</vt:lpstr>
      <vt:lpstr>11_Office Theme</vt:lpstr>
      <vt:lpstr>12_Office Theme</vt:lpstr>
      <vt:lpstr>13_Office Theme</vt:lpstr>
      <vt:lpstr>14_Office Theme</vt:lpstr>
      <vt:lpstr>15_Office Theme</vt:lpstr>
      <vt:lpstr>Office Theme</vt:lpstr>
      <vt:lpstr>16_Office Theme</vt:lpstr>
      <vt:lpstr>17_Office Theme</vt:lpstr>
      <vt:lpstr>18_Office Theme</vt:lpstr>
      <vt:lpstr>19_Office Theme</vt:lpstr>
      <vt:lpstr>20_Office Theme</vt:lpstr>
      <vt:lpstr>7_DHS_Template</vt:lpstr>
      <vt:lpstr>8_DHS_Template</vt:lpstr>
      <vt:lpstr>9_DHS_Template</vt:lpstr>
      <vt:lpstr>10_DHS_Template</vt:lpstr>
      <vt:lpstr>11_DHS_Template</vt:lpstr>
      <vt:lpstr>12_DHS_Template</vt:lpstr>
      <vt:lpstr>13_DHS_Template</vt:lpstr>
      <vt:lpstr>14_DHS_Template</vt:lpstr>
      <vt:lpstr>15_DHS_Template</vt:lpstr>
      <vt:lpstr>16_DHS_Template</vt:lpstr>
      <vt:lpstr>17_DHS_Template</vt:lpstr>
      <vt:lpstr>18_DHS_Template</vt:lpstr>
      <vt:lpstr>1_Default Design</vt:lpstr>
      <vt:lpstr>2_Default Design</vt:lpstr>
      <vt:lpstr>3_Default Design</vt:lpstr>
      <vt:lpstr>Chart</vt:lpstr>
      <vt:lpstr>Acrobat Document</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Railroad Spill Preparedness  Navigable Waterways within ½ Mile of Bakken Rail Line</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vector>
  </TitlesOfParts>
  <Company>Department of Defense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JAPopiel</dc:creator>
  <cp:lastModifiedBy>JAPopiel</cp:lastModifiedBy>
  <cp:revision>65</cp:revision>
  <dcterms:created xsi:type="dcterms:W3CDTF">2016-01-15T14:35:07Z</dcterms:created>
  <dcterms:modified xsi:type="dcterms:W3CDTF">2016-01-15T19:21:26Z</dcterms:modified>
</cp:coreProperties>
</file>